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37"/>
  </p:notesMasterIdLst>
  <p:handoutMasterIdLst>
    <p:handoutMasterId r:id="rId138"/>
  </p:handoutMasterIdLst>
  <p:sldIdLst>
    <p:sldId id="257" r:id="rId2"/>
    <p:sldId id="790" r:id="rId3"/>
    <p:sldId id="570" r:id="rId4"/>
    <p:sldId id="564" r:id="rId5"/>
    <p:sldId id="565" r:id="rId6"/>
    <p:sldId id="566" r:id="rId7"/>
    <p:sldId id="567" r:id="rId8"/>
    <p:sldId id="527" r:id="rId9"/>
    <p:sldId id="432" r:id="rId10"/>
    <p:sldId id="433" r:id="rId11"/>
    <p:sldId id="271" r:id="rId12"/>
    <p:sldId id="288" r:id="rId13"/>
    <p:sldId id="295" r:id="rId14"/>
    <p:sldId id="419" r:id="rId15"/>
    <p:sldId id="420" r:id="rId16"/>
    <p:sldId id="786" r:id="rId17"/>
    <p:sldId id="732" r:id="rId18"/>
    <p:sldId id="733" r:id="rId19"/>
    <p:sldId id="734" r:id="rId20"/>
    <p:sldId id="735" r:id="rId21"/>
    <p:sldId id="736" r:id="rId22"/>
    <p:sldId id="737" r:id="rId23"/>
    <p:sldId id="738" r:id="rId24"/>
    <p:sldId id="739" r:id="rId25"/>
    <p:sldId id="666" r:id="rId26"/>
    <p:sldId id="667" r:id="rId27"/>
    <p:sldId id="668" r:id="rId28"/>
    <p:sldId id="669" r:id="rId29"/>
    <p:sldId id="670" r:id="rId30"/>
    <p:sldId id="671" r:id="rId31"/>
    <p:sldId id="672" r:id="rId32"/>
    <p:sldId id="673" r:id="rId33"/>
    <p:sldId id="674" r:id="rId34"/>
    <p:sldId id="675" r:id="rId35"/>
    <p:sldId id="676" r:id="rId36"/>
    <p:sldId id="757" r:id="rId37"/>
    <p:sldId id="758" r:id="rId38"/>
    <p:sldId id="759" r:id="rId39"/>
    <p:sldId id="760" r:id="rId40"/>
    <p:sldId id="761" r:id="rId41"/>
    <p:sldId id="762" r:id="rId42"/>
    <p:sldId id="763" r:id="rId43"/>
    <p:sldId id="764" r:id="rId44"/>
    <p:sldId id="765" r:id="rId45"/>
    <p:sldId id="766" r:id="rId46"/>
    <p:sldId id="767" r:id="rId47"/>
    <p:sldId id="677" r:id="rId48"/>
    <p:sldId id="679" r:id="rId49"/>
    <p:sldId id="680" r:id="rId50"/>
    <p:sldId id="681" r:id="rId51"/>
    <p:sldId id="682" r:id="rId52"/>
    <p:sldId id="683" r:id="rId53"/>
    <p:sldId id="684" r:id="rId54"/>
    <p:sldId id="685" r:id="rId55"/>
    <p:sldId id="686" r:id="rId56"/>
    <p:sldId id="687" r:id="rId57"/>
    <p:sldId id="688" r:id="rId58"/>
    <p:sldId id="689" r:id="rId59"/>
    <p:sldId id="690" r:id="rId60"/>
    <p:sldId id="691" r:id="rId61"/>
    <p:sldId id="692" r:id="rId62"/>
    <p:sldId id="693" r:id="rId63"/>
    <p:sldId id="694" r:id="rId64"/>
    <p:sldId id="695" r:id="rId65"/>
    <p:sldId id="755" r:id="rId66"/>
    <p:sldId id="769" r:id="rId67"/>
    <p:sldId id="756" r:id="rId68"/>
    <p:sldId id="768" r:id="rId69"/>
    <p:sldId id="773" r:id="rId70"/>
    <p:sldId id="774" r:id="rId71"/>
    <p:sldId id="795" r:id="rId72"/>
    <p:sldId id="796" r:id="rId73"/>
    <p:sldId id="797" r:id="rId74"/>
    <p:sldId id="798" r:id="rId75"/>
    <p:sldId id="799" r:id="rId76"/>
    <p:sldId id="800" r:id="rId77"/>
    <p:sldId id="775" r:id="rId78"/>
    <p:sldId id="776" r:id="rId79"/>
    <p:sldId id="771" r:id="rId80"/>
    <p:sldId id="772" r:id="rId81"/>
    <p:sldId id="777" r:id="rId82"/>
    <p:sldId id="778" r:id="rId83"/>
    <p:sldId id="787" r:id="rId84"/>
    <p:sldId id="793" r:id="rId85"/>
    <p:sldId id="794" r:id="rId86"/>
    <p:sldId id="707" r:id="rId87"/>
    <p:sldId id="708" r:id="rId88"/>
    <p:sldId id="709" r:id="rId89"/>
    <p:sldId id="710" r:id="rId90"/>
    <p:sldId id="711" r:id="rId91"/>
    <p:sldId id="712" r:id="rId92"/>
    <p:sldId id="713" r:id="rId93"/>
    <p:sldId id="714" r:id="rId94"/>
    <p:sldId id="716" r:id="rId95"/>
    <p:sldId id="717" r:id="rId96"/>
    <p:sldId id="779" r:id="rId97"/>
    <p:sldId id="780" r:id="rId98"/>
    <p:sldId id="781" r:id="rId99"/>
    <p:sldId id="811" r:id="rId100"/>
    <p:sldId id="801" r:id="rId101"/>
    <p:sldId id="802" r:id="rId102"/>
    <p:sldId id="803" r:id="rId103"/>
    <p:sldId id="804" r:id="rId104"/>
    <p:sldId id="805" r:id="rId105"/>
    <p:sldId id="806" r:id="rId106"/>
    <p:sldId id="807" r:id="rId107"/>
    <p:sldId id="808" r:id="rId108"/>
    <p:sldId id="809" r:id="rId109"/>
    <p:sldId id="751" r:id="rId110"/>
    <p:sldId id="752" r:id="rId111"/>
    <p:sldId id="753" r:id="rId112"/>
    <p:sldId id="754" r:id="rId113"/>
    <p:sldId id="810" r:id="rId114"/>
    <p:sldId id="619" r:id="rId115"/>
    <p:sldId id="621" r:id="rId116"/>
    <p:sldId id="622" r:id="rId117"/>
    <p:sldId id="626" r:id="rId118"/>
    <p:sldId id="630" r:id="rId119"/>
    <p:sldId id="631" r:id="rId120"/>
    <p:sldId id="632" r:id="rId121"/>
    <p:sldId id="633" r:id="rId122"/>
    <p:sldId id="634" r:id="rId123"/>
    <p:sldId id="635" r:id="rId124"/>
    <p:sldId id="636" r:id="rId125"/>
    <p:sldId id="637" r:id="rId126"/>
    <p:sldId id="638" r:id="rId127"/>
    <p:sldId id="649" r:id="rId128"/>
    <p:sldId id="657" r:id="rId129"/>
    <p:sldId id="665" r:id="rId130"/>
    <p:sldId id="542" r:id="rId131"/>
    <p:sldId id="543" r:id="rId132"/>
    <p:sldId id="518" r:id="rId133"/>
    <p:sldId id="524" r:id="rId134"/>
    <p:sldId id="485" r:id="rId135"/>
    <p:sldId id="540" r:id="rId136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3212" autoAdjust="0"/>
  </p:normalViewPr>
  <p:slideViewPr>
    <p:cSldViewPr snapToGrid="0">
      <p:cViewPr varScale="1">
        <p:scale>
          <a:sx n="79" d="100"/>
          <a:sy n="79" d="100"/>
        </p:scale>
        <p:origin x="120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6866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46A65-B51B-48F2-81EA-B36B8BB783B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6866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68167-C806-4210-AE9A-267DF9582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67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6866" y="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E871D-FEF2-410A-A1CF-959FAD16B7C4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39838"/>
            <a:ext cx="5954712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599" y="4777366"/>
            <a:ext cx="5335893" cy="39090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6866" y="9428630"/>
            <a:ext cx="2890665" cy="4980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FAE22-915C-49EA-941B-C6F28CFF9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8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Wouter van Ooijen,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too</a:t>
            </a:r>
            <a:r>
              <a:rPr lang="nl-NL" baseline="0" dirty="0"/>
              <a:t> </a:t>
            </a:r>
            <a:r>
              <a:rPr lang="nl-NL" baseline="0" dirty="0" err="1"/>
              <a:t>difficult</a:t>
            </a:r>
            <a:r>
              <a:rPr lang="nl-NL" baseline="0" dirty="0"/>
              <a:t> </a:t>
            </a:r>
            <a:r>
              <a:rPr lang="nl-NL" baseline="0" dirty="0" err="1"/>
              <a:t>Woooter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do</a:t>
            </a:r>
          </a:p>
          <a:p>
            <a:r>
              <a:rPr lang="nl-NL" baseline="0" dirty="0" err="1"/>
              <a:t>Backgroundf</a:t>
            </a:r>
            <a:r>
              <a:rPr lang="nl-NL" baseline="0" dirty="0"/>
              <a:t> Computer </a:t>
            </a:r>
            <a:r>
              <a:rPr lang="nl-NL" baseline="0" dirty="0" err="1"/>
              <a:t>Science</a:t>
            </a:r>
            <a:r>
              <a:rPr lang="nl-NL" baseline="0" dirty="0"/>
              <a:t>, </a:t>
            </a:r>
            <a:r>
              <a:rPr lang="nl-NL" baseline="0" dirty="0" err="1"/>
              <a:t>passion</a:t>
            </a:r>
            <a:r>
              <a:rPr lang="nl-NL" baseline="0" dirty="0"/>
              <a:t> electronics </a:t>
            </a:r>
            <a:r>
              <a:rPr lang="nl-NL" baseline="0" dirty="0" err="1"/>
              <a:t>and</a:t>
            </a:r>
            <a:r>
              <a:rPr lang="nl-NL" baseline="0" dirty="0"/>
              <a:t> hardware/software borderland</a:t>
            </a:r>
          </a:p>
          <a:p>
            <a:r>
              <a:rPr lang="nl-NL" dirty="0" err="1"/>
              <a:t>Polytechnics</a:t>
            </a:r>
            <a:r>
              <a:rPr lang="nl-NL" dirty="0"/>
              <a:t> </a:t>
            </a:r>
          </a:p>
          <a:p>
            <a:r>
              <a:rPr lang="nl-NL" dirty="0"/>
              <a:t>Technical</a:t>
            </a:r>
            <a:r>
              <a:rPr lang="nl-NL" baseline="0" dirty="0"/>
              <a:t> </a:t>
            </a:r>
            <a:r>
              <a:rPr lang="nl-NL" baseline="0" dirty="0" err="1"/>
              <a:t>Informatics</a:t>
            </a:r>
            <a:r>
              <a:rPr lang="nl-NL" baseline="0" dirty="0"/>
              <a:t>, s</a:t>
            </a:r>
            <a:r>
              <a:rPr lang="nl-NL" dirty="0"/>
              <a:t>mall specialization</a:t>
            </a:r>
            <a:r>
              <a:rPr lang="nl-NL" baseline="0" dirty="0"/>
              <a:t>~30-50 </a:t>
            </a:r>
            <a:r>
              <a:rPr lang="nl-NL" baseline="0" dirty="0" err="1"/>
              <a:t>std</a:t>
            </a:r>
            <a:r>
              <a:rPr lang="nl-NL" baseline="0" dirty="0"/>
              <a:t> </a:t>
            </a:r>
            <a:r>
              <a:rPr lang="nl-NL" baseline="0" dirty="0" err="1"/>
              <a:t>annually</a:t>
            </a:r>
            <a:endParaRPr lang="nl-NL" baseline="0" dirty="0"/>
          </a:p>
          <a:p>
            <a:r>
              <a:rPr lang="nl-NL" baseline="0" dirty="0"/>
              <a:t>I </a:t>
            </a:r>
            <a:r>
              <a:rPr lang="nl-NL" baseline="0" dirty="0" err="1"/>
              <a:t>am</a:t>
            </a:r>
            <a:r>
              <a:rPr lang="nl-NL" baseline="0" dirty="0"/>
              <a:t> NOT </a:t>
            </a:r>
            <a:r>
              <a:rPr lang="nl-NL" baseline="0" dirty="0" err="1"/>
              <a:t>working</a:t>
            </a:r>
            <a:r>
              <a:rPr lang="nl-NL" baseline="0" dirty="0"/>
              <a:t> in </a:t>
            </a:r>
            <a:r>
              <a:rPr lang="nl-NL" baseline="0" dirty="0" err="1"/>
              <a:t>industry</a:t>
            </a:r>
            <a:r>
              <a:rPr lang="nl-NL" baseline="0" dirty="0"/>
              <a:t>, I guide </a:t>
            </a:r>
            <a:r>
              <a:rPr lang="nl-NL" baseline="0" dirty="0" err="1"/>
              <a:t>the</a:t>
            </a:r>
            <a:r>
              <a:rPr lang="nl-NL" baseline="0" dirty="0"/>
              <a:t> next </a:t>
            </a:r>
            <a:r>
              <a:rPr lang="nl-NL" baseline="0" dirty="0" err="1"/>
              <a:t>generations</a:t>
            </a:r>
            <a:r>
              <a:rPr lang="nl-NL" baseline="0" dirty="0"/>
              <a:t> </a:t>
            </a:r>
            <a:r>
              <a:rPr lang="nl-NL" baseline="0" dirty="0" err="1"/>
              <a:t>into</a:t>
            </a:r>
            <a:r>
              <a:rPr lang="nl-NL" baseline="0" dirty="0"/>
              <a:t> </a:t>
            </a:r>
            <a:r>
              <a:rPr lang="nl-NL" baseline="0" dirty="0" err="1"/>
              <a:t>inductry</a:t>
            </a:r>
            <a:r>
              <a:rPr lang="nl-NL" baseline="0" dirty="0"/>
              <a:t>. </a:t>
            </a:r>
            <a:r>
              <a:rPr lang="nl-NL" baseline="0"/>
              <a:t>I hope </a:t>
            </a:r>
            <a:r>
              <a:rPr lang="nl-NL" baseline="0" dirty="0"/>
              <a:t>well </a:t>
            </a:r>
            <a:r>
              <a:rPr lang="nl-NL" baseline="0" dirty="0" err="1"/>
              <a:t>prepared</a:t>
            </a:r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5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6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15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6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16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FAE22-915C-49EA-941B-C6F28CFF95CA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0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038430" y="6356350"/>
            <a:ext cx="1090040" cy="397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5772690"/>
            <a:ext cx="2743200" cy="365125"/>
          </a:xfrm>
        </p:spPr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8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6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6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09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7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3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7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3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9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1D5F1-57C3-4A24-839B-8DC9B634649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39CF5-E72E-4748-8B03-9D9962352B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0887456" y="6382921"/>
            <a:ext cx="114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93A1E7CD-4CAB-4694-84D9-ECE29CE86885}" type="slidenum">
              <a:rPr lang="nl-NL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r>
              <a:rPr lang="nl-NL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nl-NL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 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97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2.jpe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hyperlink" Target="http://www.google.nl/url?sa=i&amp;rct=j&amp;q=&amp;esrc=s&amp;source=images&amp;cd=&amp;cad=rja&amp;uact=8&amp;ved=0CAcQjRxqFQoTCKT-wYvQwcgCFcG8FAodCWsMWQ&amp;url=http://www.embedded.com/collections/4397897/Java&amp;psig=AFQjCNFdYNHC-KuLKhOpF1-RK3DKkamqSA&amp;ust=1444900526558494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35.gi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.pn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hyperlink" Target="http://www.google.nl/url?sa=i&amp;rct=j&amp;q=&amp;esrc=s&amp;source=images&amp;cd=&amp;cad=rja&amp;uact=8&amp;ved=0CAcQjRxqFQoTCKT-wYvQwcgCFcG8FAodCWsMWQ&amp;url=http://www.embedded.com/collections/4397897/Java&amp;psig=AFQjCNFdYNHC-KuLKhOpF1-RK3DKkamqSA&amp;ust=144490052655849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8520"/>
            <a:ext cx="11895748" cy="3399633"/>
          </a:xfrm>
        </p:spPr>
        <p:txBody>
          <a:bodyPr>
            <a:noAutofit/>
          </a:bodyPr>
          <a:lstStyle/>
          <a:p>
            <a:r>
              <a:rPr lang="en-GB" sz="7200" dirty="0"/>
              <a:t>Leave your C behind: </a:t>
            </a:r>
          </a:p>
          <a:p>
            <a:r>
              <a:rPr lang="en-GB" sz="7200" dirty="0"/>
              <a:t>better embedded library </a:t>
            </a:r>
            <a:r>
              <a:rPr lang="en-GB" sz="7200" dirty="0" smtClean="0"/>
              <a:t>(interfaces) </a:t>
            </a:r>
            <a:r>
              <a:rPr lang="en-GB" sz="7200" dirty="0"/>
              <a:t>with modern C++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503" y="4149728"/>
            <a:ext cx="1561704" cy="1992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77918" y="4168344"/>
            <a:ext cx="72471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Wouter van Ooijen MSc (ir)</a:t>
            </a:r>
          </a:p>
          <a:p>
            <a:r>
              <a:rPr lang="nl-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Hogeschool Utrecht, Netherlands, </a:t>
            </a:r>
          </a:p>
          <a:p>
            <a:r>
              <a:rPr lang="nl-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senior </a:t>
            </a:r>
            <a:r>
              <a:rPr lang="nl-NL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lecturer</a:t>
            </a:r>
            <a:r>
              <a:rPr lang="nl-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Computer Engineering</a:t>
            </a:r>
          </a:p>
          <a:p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SG14 member</a:t>
            </a:r>
            <a:endParaRPr lang="nl-N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wouter.vanooijen@hu.nl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Afbeeldingsresultaat voor hu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184" y="4128164"/>
            <a:ext cx="1954441" cy="96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A1EE3-3C14-4E1C-B232-0C5740939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741" y="5193137"/>
            <a:ext cx="1954441" cy="7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4803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response time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45" y="1232826"/>
            <a:ext cx="1888504" cy="290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11" y="3749869"/>
            <a:ext cx="2525406" cy="18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618" y="1070308"/>
            <a:ext cx="1791576" cy="234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2120198"/>
            <a:ext cx="2098127" cy="239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986" y="3718363"/>
            <a:ext cx="2128117" cy="158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30" y="2766357"/>
            <a:ext cx="2331615" cy="162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Close-up view of deployed airbag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57" y="3969755"/>
            <a:ext cx="2590229" cy="1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24" y="1071489"/>
            <a:ext cx="2777337" cy="1481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1"/>
          <p:cNvSpPr txBox="1">
            <a:spLocks/>
          </p:cNvSpPr>
          <p:nvPr/>
        </p:nvSpPr>
        <p:spPr>
          <a:xfrm>
            <a:off x="-343312" y="5895798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µs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1"/>
          <p:cNvSpPr txBox="1">
            <a:spLocks/>
          </p:cNvSpPr>
          <p:nvPr/>
        </p:nvSpPr>
        <p:spPr>
          <a:xfrm>
            <a:off x="4009184" y="5895797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9931948" y="5922040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fbeeldingsresultaat voor wafer stepp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1" y="1357598"/>
            <a:ext cx="3154784" cy="219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49" y="2945867"/>
            <a:ext cx="2994666" cy="186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83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7" y="2013194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18000" dirty="0"/>
              <a:t>buffering</a:t>
            </a:r>
          </a:p>
        </p:txBody>
      </p:sp>
    </p:spTree>
    <p:extLst>
      <p:ext uri="{BB962C8B-B14F-4D97-AF65-F5344CB8AC3E}">
        <p14:creationId xmlns:p14="http://schemas.microsoft.com/office/powerpoint/2010/main" val="358276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4D8C68-9251-4CE3-A8AB-4753BA414CF1}"/>
              </a:ext>
            </a:extLst>
          </p:cNvPr>
          <p:cNvSpPr txBox="1"/>
          <p:nvPr/>
        </p:nvSpPr>
        <p:spPr>
          <a:xfrm>
            <a:off x="911038" y="4351105"/>
            <a:ext cx="3813699" cy="70788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</a:t>
            </a:r>
            <a:r>
              <a:rPr lang="en-US" sz="4000" dirty="0" smtClean="0"/>
              <a:t>icro-controller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B562B-4664-458A-B1C0-23FD4E2F498D}"/>
              </a:ext>
            </a:extLst>
          </p:cNvPr>
          <p:cNvSpPr txBox="1"/>
          <p:nvPr/>
        </p:nvSpPr>
        <p:spPr>
          <a:xfrm>
            <a:off x="895014" y="5678650"/>
            <a:ext cx="3829723" cy="70788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HD44780 LCD </a:t>
            </a:r>
            <a:endParaRPr lang="en-US" sz="40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D63D277-3C4C-464D-A3BD-C6115BB153A8}"/>
              </a:ext>
            </a:extLst>
          </p:cNvPr>
          <p:cNvSpPr/>
          <p:nvPr/>
        </p:nvSpPr>
        <p:spPr>
          <a:xfrm>
            <a:off x="2562449" y="5089407"/>
            <a:ext cx="247426" cy="558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4D8C68-9251-4CE3-A8AB-4753BA414CF1}"/>
              </a:ext>
            </a:extLst>
          </p:cNvPr>
          <p:cNvSpPr txBox="1"/>
          <p:nvPr/>
        </p:nvSpPr>
        <p:spPr>
          <a:xfrm>
            <a:off x="6464113" y="4354617"/>
            <a:ext cx="3813699" cy="70788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pcf8574a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2B562B-4664-458A-B1C0-23FD4E2F498D}"/>
              </a:ext>
            </a:extLst>
          </p:cNvPr>
          <p:cNvSpPr txBox="1"/>
          <p:nvPr/>
        </p:nvSpPr>
        <p:spPr>
          <a:xfrm>
            <a:off x="6448089" y="5678650"/>
            <a:ext cx="3829723" cy="70788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HD44780 LCD </a:t>
            </a:r>
            <a:endParaRPr lang="en-US" sz="4000" dirty="0"/>
          </a:p>
        </p:txBody>
      </p:sp>
      <p:sp>
        <p:nvSpPr>
          <p:cNvPr id="23" name="Arrow: Down 8">
            <a:extLst>
              <a:ext uri="{FF2B5EF4-FFF2-40B4-BE49-F238E27FC236}">
                <a16:creationId xmlns:a16="http://schemas.microsoft.com/office/drawing/2014/main" id="{9D63D277-3C4C-464D-A3BD-C6115BB153A8}"/>
              </a:ext>
            </a:extLst>
          </p:cNvPr>
          <p:cNvSpPr/>
          <p:nvPr/>
        </p:nvSpPr>
        <p:spPr>
          <a:xfrm>
            <a:off x="8115524" y="5089407"/>
            <a:ext cx="247426" cy="558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8">
            <a:extLst>
              <a:ext uri="{FF2B5EF4-FFF2-40B4-BE49-F238E27FC236}">
                <a16:creationId xmlns:a16="http://schemas.microsoft.com/office/drawing/2014/main" id="{9D63D277-3C4C-464D-A3BD-C6115BB153A8}"/>
              </a:ext>
            </a:extLst>
          </p:cNvPr>
          <p:cNvSpPr/>
          <p:nvPr/>
        </p:nvSpPr>
        <p:spPr>
          <a:xfrm>
            <a:off x="8115524" y="3792278"/>
            <a:ext cx="247426" cy="558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4D8C68-9251-4CE3-A8AB-4753BA414CF1}"/>
              </a:ext>
            </a:extLst>
          </p:cNvPr>
          <p:cNvSpPr txBox="1"/>
          <p:nvPr/>
        </p:nvSpPr>
        <p:spPr>
          <a:xfrm>
            <a:off x="6465737" y="3047128"/>
            <a:ext cx="3813699" cy="70788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</a:t>
            </a:r>
            <a:r>
              <a:rPr lang="en-US" sz="4000" dirty="0" smtClean="0"/>
              <a:t>icro-controller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2809875" y="5270751"/>
            <a:ext cx="2117790" cy="520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 + 2 </a:t>
            </a:r>
            <a:r>
              <a:rPr lang="nl-NL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wires</a:t>
            </a:r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8362950" y="5263769"/>
            <a:ext cx="2117790" cy="520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 + 2 </a:t>
            </a:r>
            <a:r>
              <a:rPr lang="nl-NL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wires</a:t>
            </a:r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8439150" y="3938702"/>
            <a:ext cx="2117790" cy="520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nl-NL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wires</a:t>
            </a:r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I2C (shared!)</a:t>
            </a:r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587" y="1035027"/>
            <a:ext cx="2781300" cy="1638300"/>
          </a:xfrm>
          <a:prstGeom prst="rect">
            <a:avLst/>
          </a:prstGeom>
        </p:spPr>
      </p:pic>
      <p:pic>
        <p:nvPicPr>
          <p:cNvPr id="2050" name="Picture 2" descr="Afbeeldingsresultaat voor hd44780 lc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2" y="1309602"/>
            <a:ext cx="3349625" cy="229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ubtitle 2"/>
          <p:cNvSpPr txBox="1">
            <a:spLocks/>
          </p:cNvSpPr>
          <p:nvPr/>
        </p:nvSpPr>
        <p:spPr>
          <a:xfrm>
            <a:off x="2309390" y="116474"/>
            <a:ext cx="12107119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GPIO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pins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2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43" y="64369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Buffering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89418" y="3115972"/>
            <a:ext cx="5406507" cy="32932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write4( uint_fast8_t d ){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port::write( d );   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e::write( 1 );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port::flush();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e::flush();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timing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::template ns&lt; 500 &gt;::wait();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direct&lt; e &gt;::write( 0 );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5305426" y="410872"/>
            <a:ext cx="6629400" cy="62478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static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uint_fast8_t 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buffer = d;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dirty = true;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if( dirty ){	 	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write_transaction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 buffer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dirty = false;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	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template&lt;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pin :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static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 bool v 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if( v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chip::buffer |= ( 1 &lt;&lt; n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else {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chip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::buffer &amp;= ~( 1 &lt;&lt; n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chip::dirty = true;		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1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8881" y="590748"/>
            <a:ext cx="12107119" cy="1655762"/>
          </a:xfrm>
        </p:spPr>
        <p:txBody>
          <a:bodyPr>
            <a:noAutofit/>
          </a:bodyPr>
          <a:lstStyle/>
          <a:p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Char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timing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803400" y="4322352"/>
            <a:ext cx="6394516" cy="2158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AtMega328 16 MHz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100 KHz bit-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banged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I2C</a:t>
            </a: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03399" y="2545291"/>
          <a:ext cx="629285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3026">
                  <a:extLst>
                    <a:ext uri="{9D8B030D-6E8A-4147-A177-3AD203B41FA5}">
                      <a16:colId xmlns:a16="http://schemas.microsoft.com/office/drawing/2014/main" val="4044170580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40563422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smtClean="0"/>
                        <a:t>Hardware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Time </a:t>
                      </a:r>
                      <a:r>
                        <a:rPr lang="nl-NL" dirty="0" err="1" smtClean="0"/>
                        <a:t>to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write</a:t>
                      </a:r>
                      <a:r>
                        <a:rPr lang="nl-NL" dirty="0" smtClean="0"/>
                        <a:t> 1 </a:t>
                      </a:r>
                      <a:r>
                        <a:rPr lang="nl-NL" dirty="0" err="1" smtClean="0"/>
                        <a:t>char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Direct </a:t>
                      </a:r>
                      <a:r>
                        <a:rPr lang="nl-NL" dirty="0" err="1" smtClean="0"/>
                        <a:t>coupled</a:t>
                      </a:r>
                      <a:r>
                        <a:rPr lang="nl-NL" dirty="0" smtClean="0"/>
                        <a:t> (4-bit)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 217 </a:t>
                      </a:r>
                      <a:r>
                        <a:rPr lang="nl-NL" dirty="0" err="1" smtClean="0"/>
                        <a:t>us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789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PCF8574A – </a:t>
                      </a:r>
                      <a:r>
                        <a:rPr lang="nl-NL" dirty="0" err="1" smtClean="0"/>
                        <a:t>coupled</a:t>
                      </a:r>
                      <a:r>
                        <a:rPr lang="nl-NL" dirty="0" smtClean="0"/>
                        <a:t> (4bit)</a:t>
                      </a:r>
                      <a:r>
                        <a:rPr lang="nl-NL" baseline="0" dirty="0" smtClean="0"/>
                        <a:t> - direct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3418 </a:t>
                      </a:r>
                      <a:r>
                        <a:rPr lang="nl-NL" dirty="0" err="1" smtClean="0"/>
                        <a:t>us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0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PCF8574A – </a:t>
                      </a:r>
                      <a:r>
                        <a:rPr lang="nl-NL" dirty="0" err="1" smtClean="0"/>
                        <a:t>coupled</a:t>
                      </a:r>
                      <a:r>
                        <a:rPr lang="nl-NL" dirty="0" smtClean="0"/>
                        <a:t> (4bit)</a:t>
                      </a:r>
                      <a:r>
                        <a:rPr lang="nl-NL" baseline="0" dirty="0" smtClean="0"/>
                        <a:t> - </a:t>
                      </a:r>
                      <a:r>
                        <a:rPr lang="nl-NL" baseline="0" dirty="0" err="1" smtClean="0"/>
                        <a:t>buffered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1453 </a:t>
                      </a:r>
                      <a:r>
                        <a:rPr lang="nl-NL" dirty="0" err="1" smtClean="0"/>
                        <a:t>us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760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96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7" y="2013194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18000" dirty="0" err="1"/>
              <a:t>Testing</a:t>
            </a:r>
            <a:endParaRPr lang="nl-NL" sz="18000" dirty="0"/>
          </a:p>
        </p:txBody>
      </p:sp>
    </p:spTree>
    <p:extLst>
      <p:ext uri="{BB962C8B-B14F-4D97-AF65-F5344CB8AC3E}">
        <p14:creationId xmlns:p14="http://schemas.microsoft.com/office/powerpoint/2010/main" val="40014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143" y="43414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‘framework’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251344" y="1759710"/>
            <a:ext cx="6778106" cy="48936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GODAFOSS_TEST_EQUAL( c, a, b ) \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gf_equal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__FILE__, __LINE__, c, #a, #b, a, b 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equal_calls_count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equal_failures_count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 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gf_equal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char * f,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n,            // file name and line number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char * ta,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char 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// arguments,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stringified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&amp; a,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 &amp; b          // arguments, as-is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++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equal_calls_count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a != b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++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equal_failures_count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&lt;&lt; f &lt;&lt; ":" &lt;&lt; gf::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n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&lt;&lt; " check failed \n"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&lt;&lt; "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GODAFOSS_TEST_EQUAL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" &lt;&lt; ta &lt;&lt; " , " &lt;&lt;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" )\n"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&lt;&lt; "   left  \"" &lt;&lt; ta &lt;&lt; "\" = " &lt;&lt; a &lt;&lt; "\n"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&lt;&lt; "   right \"" &lt;&lt;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"\" = " &lt;&lt; b &lt;&lt; "\n\n";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6543675" y="810922"/>
            <a:ext cx="5457826" cy="3046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test_end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equal_failures_count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0 ){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&lt;&lt; "\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success: "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&lt;&lt; gf::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equal_calls_count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&lt;&lt; " test were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else {	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&lt;&lt; "\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FAILURE: "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&lt;&lt; gf::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equal_failures_count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&lt;&lt; " test were NOT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	  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77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4D8C68-9251-4CE3-A8AB-4753BA414CF1}"/>
              </a:ext>
            </a:extLst>
          </p:cNvPr>
          <p:cNvSpPr txBox="1"/>
          <p:nvPr/>
        </p:nvSpPr>
        <p:spPr>
          <a:xfrm>
            <a:off x="1181490" y="1437529"/>
            <a:ext cx="6905236" cy="52322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LUT : NRF24L01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B562B-4664-458A-B1C0-23FD4E2F498D}"/>
              </a:ext>
            </a:extLst>
          </p:cNvPr>
          <p:cNvSpPr txBox="1"/>
          <p:nvPr/>
        </p:nvSpPr>
        <p:spPr>
          <a:xfrm>
            <a:off x="3400815" y="2271882"/>
            <a:ext cx="2371221" cy="52322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53F7F-EFBA-428C-BD34-AED4FDD01821}"/>
              </a:ext>
            </a:extLst>
          </p:cNvPr>
          <p:cNvSpPr txBox="1"/>
          <p:nvPr/>
        </p:nvSpPr>
        <p:spPr>
          <a:xfrm>
            <a:off x="3419979" y="3137605"/>
            <a:ext cx="2371221" cy="52322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GPIO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DCC5F-BE6F-4DAB-8F70-61D43E6349AF}"/>
              </a:ext>
            </a:extLst>
          </p:cNvPr>
          <p:cNvSpPr txBox="1"/>
          <p:nvPr/>
        </p:nvSpPr>
        <p:spPr>
          <a:xfrm>
            <a:off x="1181490" y="3968542"/>
            <a:ext cx="6886072" cy="52322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Hardware Abstraction </a:t>
            </a:r>
            <a:r>
              <a:rPr lang="en-US" sz="2800" dirty="0" smtClean="0"/>
              <a:t>Layer 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CDCC5F-BE6F-4DAB-8F70-61D43E6349AF}"/>
              </a:ext>
            </a:extLst>
          </p:cNvPr>
          <p:cNvSpPr txBox="1"/>
          <p:nvPr/>
        </p:nvSpPr>
        <p:spPr>
          <a:xfrm>
            <a:off x="1180064" y="541967"/>
            <a:ext cx="6906662" cy="52322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Test script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CDCC5F-BE6F-4DAB-8F70-61D43E6349AF}"/>
              </a:ext>
            </a:extLst>
          </p:cNvPr>
          <p:cNvSpPr txBox="1"/>
          <p:nvPr/>
        </p:nvSpPr>
        <p:spPr>
          <a:xfrm>
            <a:off x="1200654" y="5742045"/>
            <a:ext cx="3390788" cy="52322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NRF24L01 chip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DCC5F-BE6F-4DAB-8F70-61D43E6349AF}"/>
              </a:ext>
            </a:extLst>
          </p:cNvPr>
          <p:cNvSpPr txBox="1"/>
          <p:nvPr/>
        </p:nvSpPr>
        <p:spPr>
          <a:xfrm>
            <a:off x="4776391" y="5742045"/>
            <a:ext cx="3390788" cy="52322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NRF24L01 chip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CDCC5F-BE6F-4DAB-8F70-61D43E6349AF}"/>
              </a:ext>
            </a:extLst>
          </p:cNvPr>
          <p:cNvSpPr txBox="1"/>
          <p:nvPr/>
        </p:nvSpPr>
        <p:spPr>
          <a:xfrm>
            <a:off x="1200654" y="4849609"/>
            <a:ext cx="6886072" cy="52322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icro-controller chip</a:t>
            </a:r>
            <a:endParaRPr lang="en-GB" sz="2800" dirty="0"/>
          </a:p>
        </p:txBody>
      </p:sp>
      <p:sp>
        <p:nvSpPr>
          <p:cNvPr id="29" name="Arrow: Down 18">
            <a:extLst>
              <a:ext uri="{FF2B5EF4-FFF2-40B4-BE49-F238E27FC236}">
                <a16:creationId xmlns:a16="http://schemas.microsoft.com/office/drawing/2014/main" id="{C38E4630-9539-4B8E-8A8D-BED9F9720ED6}"/>
              </a:ext>
            </a:extLst>
          </p:cNvPr>
          <p:cNvSpPr/>
          <p:nvPr/>
        </p:nvSpPr>
        <p:spPr>
          <a:xfrm>
            <a:off x="2844486" y="5404818"/>
            <a:ext cx="247426" cy="311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Arrow: Down 18">
            <a:extLst>
              <a:ext uri="{FF2B5EF4-FFF2-40B4-BE49-F238E27FC236}">
                <a16:creationId xmlns:a16="http://schemas.microsoft.com/office/drawing/2014/main" id="{C38E4630-9539-4B8E-8A8D-BED9F9720ED6}"/>
              </a:ext>
            </a:extLst>
          </p:cNvPr>
          <p:cNvSpPr/>
          <p:nvPr/>
        </p:nvSpPr>
        <p:spPr>
          <a:xfrm>
            <a:off x="6305718" y="5404818"/>
            <a:ext cx="247426" cy="311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Arrow: Down 18">
            <a:extLst>
              <a:ext uri="{FF2B5EF4-FFF2-40B4-BE49-F238E27FC236}">
                <a16:creationId xmlns:a16="http://schemas.microsoft.com/office/drawing/2014/main" id="{C38E4630-9539-4B8E-8A8D-BED9F9720ED6}"/>
              </a:ext>
            </a:extLst>
          </p:cNvPr>
          <p:cNvSpPr/>
          <p:nvPr/>
        </p:nvSpPr>
        <p:spPr>
          <a:xfrm>
            <a:off x="4467729" y="4525103"/>
            <a:ext cx="247426" cy="311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2" name="Arrow: Down 18">
            <a:extLst>
              <a:ext uri="{FF2B5EF4-FFF2-40B4-BE49-F238E27FC236}">
                <a16:creationId xmlns:a16="http://schemas.microsoft.com/office/drawing/2014/main" id="{C38E4630-9539-4B8E-8A8D-BED9F9720ED6}"/>
              </a:ext>
            </a:extLst>
          </p:cNvPr>
          <p:cNvSpPr/>
          <p:nvPr/>
        </p:nvSpPr>
        <p:spPr>
          <a:xfrm>
            <a:off x="4481875" y="3656757"/>
            <a:ext cx="247426" cy="311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3" name="Arrow: Down 18">
            <a:extLst>
              <a:ext uri="{FF2B5EF4-FFF2-40B4-BE49-F238E27FC236}">
                <a16:creationId xmlns:a16="http://schemas.microsoft.com/office/drawing/2014/main" id="{C38E4630-9539-4B8E-8A8D-BED9F9720ED6}"/>
              </a:ext>
            </a:extLst>
          </p:cNvPr>
          <p:cNvSpPr/>
          <p:nvPr/>
        </p:nvSpPr>
        <p:spPr>
          <a:xfrm>
            <a:off x="4481875" y="2772143"/>
            <a:ext cx="247426" cy="311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4" name="Arrow: Down 18">
            <a:extLst>
              <a:ext uri="{FF2B5EF4-FFF2-40B4-BE49-F238E27FC236}">
                <a16:creationId xmlns:a16="http://schemas.microsoft.com/office/drawing/2014/main" id="{C38E4630-9539-4B8E-8A8D-BED9F9720ED6}"/>
              </a:ext>
            </a:extLst>
          </p:cNvPr>
          <p:cNvSpPr/>
          <p:nvPr/>
        </p:nvSpPr>
        <p:spPr>
          <a:xfrm>
            <a:off x="4462712" y="1953736"/>
            <a:ext cx="247426" cy="311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Arrow: Down 18">
            <a:extLst>
              <a:ext uri="{FF2B5EF4-FFF2-40B4-BE49-F238E27FC236}">
                <a16:creationId xmlns:a16="http://schemas.microsoft.com/office/drawing/2014/main" id="{C38E4630-9539-4B8E-8A8D-BED9F9720ED6}"/>
              </a:ext>
            </a:extLst>
          </p:cNvPr>
          <p:cNvSpPr/>
          <p:nvPr/>
        </p:nvSpPr>
        <p:spPr>
          <a:xfrm>
            <a:off x="4462712" y="1111249"/>
            <a:ext cx="247426" cy="311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Arrow: Down 18">
            <a:extLst>
              <a:ext uri="{FF2B5EF4-FFF2-40B4-BE49-F238E27FC236}">
                <a16:creationId xmlns:a16="http://schemas.microsoft.com/office/drawing/2014/main" id="{C38E4630-9539-4B8E-8A8D-BED9F9720ED6}"/>
              </a:ext>
            </a:extLst>
          </p:cNvPr>
          <p:cNvSpPr/>
          <p:nvPr/>
        </p:nvSpPr>
        <p:spPr>
          <a:xfrm rot="5400000">
            <a:off x="8151733" y="1543247"/>
            <a:ext cx="247426" cy="31178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8" name="Arrow: Down 18">
            <a:extLst>
              <a:ext uri="{FF2B5EF4-FFF2-40B4-BE49-F238E27FC236}">
                <a16:creationId xmlns:a16="http://schemas.microsoft.com/office/drawing/2014/main" id="{C38E4630-9539-4B8E-8A8D-BED9F9720ED6}"/>
              </a:ext>
            </a:extLst>
          </p:cNvPr>
          <p:cNvSpPr/>
          <p:nvPr/>
        </p:nvSpPr>
        <p:spPr>
          <a:xfrm rot="5400000">
            <a:off x="8789291" y="5286886"/>
            <a:ext cx="247426" cy="143354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950" y="4665811"/>
            <a:ext cx="2089834" cy="1789798"/>
          </a:xfrm>
          <a:prstGeom prst="rect">
            <a:avLst/>
          </a:prstGeom>
        </p:spPr>
      </p:pic>
      <p:sp>
        <p:nvSpPr>
          <p:cNvPr id="39" name="Arrow: Down 18">
            <a:extLst>
              <a:ext uri="{FF2B5EF4-FFF2-40B4-BE49-F238E27FC236}">
                <a16:creationId xmlns:a16="http://schemas.microsoft.com/office/drawing/2014/main" id="{C38E4630-9539-4B8E-8A8D-BED9F9720ED6}"/>
              </a:ext>
            </a:extLst>
          </p:cNvPr>
          <p:cNvSpPr/>
          <p:nvPr/>
        </p:nvSpPr>
        <p:spPr>
          <a:xfrm rot="5400000">
            <a:off x="8214709" y="5340650"/>
            <a:ext cx="247426" cy="31178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324792" y="4641786"/>
            <a:ext cx="1460801" cy="81999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8645196" y="1111249"/>
            <a:ext cx="3086099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_bus,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timing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nrf24l01_spi_ce_csn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. . . 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63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15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763408" y="1325563"/>
            <a:ext cx="7917296" cy="52629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test(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"\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nstart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single chip tests\n";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test SPI interface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rx_addr_p2 reads back what was written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::rx_addr_p2, 0xAA );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GODAFOSS_TEST_EQUAL(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::read(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::rx_addr_p2 ), 0xAA );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::rx_addr_p2, 0x55 );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GODAFOSS_TEST_EQUAL(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::read(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::rx_addr_p2 ), 0x55 );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writing to another register doesn't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influenece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rx_addr_p2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::rx_addr_p2, 0x55 );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::rx_addr_p3, 0x00 );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GODAFOSS_TEST_EQUAL(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::read(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::rx_addr_p2 ), 0x55 );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cd always reads 0, except for the LSB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::cd, 0x5F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GODAFOSS_TEST_EQUAL(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::read(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::cd ) &amp; 0xFE, 0x00 );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3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007" y="19202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(many) More tests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2060332" y="1808354"/>
            <a:ext cx="7917296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GODAFOSS_TEST_EQUAL(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nrf1::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transmit_fifo_empty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true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GODAFOSS_TEST_EQUAL(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nrf2::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receive_fifo_empty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true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::array&lt; uint8_t, 10 &gt;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tx_data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{ 1, 2, 3, 4, 5, 4, 3, 2, 8, 9 };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nrf1::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transmit_datagram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tx_data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GODAFOSS_TEST_EQUAL(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nrf1::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transmit_fifo_empty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false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GODAFOSS_TEST_EQUAL(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nrf2::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receive_fifo_empty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true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60332" y="4032651"/>
            <a:ext cx="10782782" cy="21608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test rig only works (reliably) with -18dB power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watch out for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inditial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-condition-dependence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86" y="1382879"/>
            <a:ext cx="9449072" cy="4542434"/>
          </a:xfrm>
          <a:prstGeom prst="rect">
            <a:avLst/>
          </a:prstGeo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4755759" y="322524"/>
            <a:ext cx="2900817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9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 bwMode="auto">
          <a:xfrm>
            <a:off x="1707225" y="1980345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5255825" y="149413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1MiB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244157" y="1494130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1GiB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03" y="2126746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10" y="2530347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918" y="2139309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25" y="2139309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2563909" y="1502514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1KiB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295385" y="2646258"/>
            <a:ext cx="876230" cy="495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4-bit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344820" y="3654370"/>
            <a:ext cx="405502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8-bit : 8051, PIC, AVR, …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087473" y="4590474"/>
            <a:ext cx="361755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16-bit : MSP430, PIC, …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432289" y="265883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64-bit 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2" name="Right Brace 18"/>
          <p:cNvSpPr/>
          <p:nvPr/>
        </p:nvSpPr>
        <p:spPr bwMode="auto">
          <a:xfrm rot="5400000">
            <a:off x="5940280" y="2277454"/>
            <a:ext cx="332420" cy="602181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ight Brace 18"/>
          <p:cNvSpPr/>
          <p:nvPr/>
        </p:nvSpPr>
        <p:spPr bwMode="auto">
          <a:xfrm rot="5400000">
            <a:off x="2615403" y="2537031"/>
            <a:ext cx="487351" cy="1857933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ight Brace 18"/>
          <p:cNvSpPr/>
          <p:nvPr/>
        </p:nvSpPr>
        <p:spPr bwMode="auto">
          <a:xfrm rot="5400000">
            <a:off x="3801831" y="3389339"/>
            <a:ext cx="332420" cy="2176959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356651" y="4014410"/>
            <a:ext cx="405502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 full standard C/C++</a:t>
            </a:r>
            <a:endParaRPr lang="nl-NL" sz="1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1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4294262" y="5580697"/>
            <a:ext cx="5939983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32-bit : ARM, MIPS,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Tensilca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Intel, …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-150471" y="285544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hardware </a:t>
            </a:r>
          </a:p>
        </p:txBody>
      </p:sp>
    </p:spTree>
    <p:extLst>
      <p:ext uri="{BB962C8B-B14F-4D97-AF65-F5344CB8AC3E}">
        <p14:creationId xmlns:p14="http://schemas.microsoft.com/office/powerpoint/2010/main" val="192099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726831" y="604294"/>
            <a:ext cx="12107119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experiences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87359" y="1627247"/>
            <a:ext cx="11342451" cy="510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Getting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abstractions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right is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difficult</a:t>
            </a: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 we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need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more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communication</a:t>
            </a: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classes (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) is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endParaRPr lang="nl-NL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Avoid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singletons (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single-typetons)</a:t>
            </a: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tools (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Doxygen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etc.) are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nl-NL" sz="2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12" y="593847"/>
            <a:ext cx="10287733" cy="55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739023" y="982246"/>
            <a:ext cx="12107119" cy="1655762"/>
          </a:xfrm>
        </p:spPr>
        <p:txBody>
          <a:bodyPr>
            <a:noAutofit/>
          </a:bodyPr>
          <a:lstStyle/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52282" y="2090543"/>
            <a:ext cx="11342451" cy="3158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C++ has a lot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offer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(small)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nl-NL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C++20 even more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copy ‘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dekstop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’-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C_++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Be as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limiting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interface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Think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in small building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composition</a:t>
            </a:r>
            <a:endParaRPr lang="nl-N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87" y="4668012"/>
            <a:ext cx="733425" cy="838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22053" y="5506212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000000"/>
                </a:solidFill>
                <a:latin typeface="Linux Libertine"/>
              </a:rPr>
              <a:t>Douglas </a:t>
            </a:r>
            <a:r>
              <a:rPr lang="nl-NL" dirty="0" err="1">
                <a:solidFill>
                  <a:srgbClr val="000000"/>
                </a:solidFill>
                <a:latin typeface="Linux Libertine"/>
              </a:rPr>
              <a:t>McIlroy</a:t>
            </a:r>
            <a:endParaRPr lang="nl-NL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8012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34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8169" y="200147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2000" dirty="0"/>
              <a:t>C </a:t>
            </a:r>
            <a:r>
              <a:rPr lang="nl-NL" sz="22000" dirty="0">
                <a:sym typeface="Wingdings" panose="05000000000000000000" pitchFamily="2" charset="2"/>
              </a:rPr>
              <a:t> C++</a:t>
            </a:r>
            <a:endParaRPr lang="nl-NL" sz="22000" dirty="0"/>
          </a:p>
        </p:txBody>
      </p:sp>
    </p:spTree>
    <p:extLst>
      <p:ext uri="{BB962C8B-B14F-4D97-AF65-F5344CB8AC3E}">
        <p14:creationId xmlns:p14="http://schemas.microsoft.com/office/powerpoint/2010/main" val="317173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448" y="46300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 the opposition: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reasons to stick to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6273" y="2160879"/>
            <a:ext cx="10782782" cy="12009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Some good ones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43" y="2259341"/>
            <a:ext cx="800100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450" y="3459601"/>
            <a:ext cx="781050" cy="179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66" y="4782969"/>
            <a:ext cx="809625" cy="18288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730533" y="3459601"/>
            <a:ext cx="10782782" cy="132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debatable ones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30533" y="4782969"/>
            <a:ext cx="10782782" cy="1071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Some bad ones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048" y="5868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Stick to C : some good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 (good, mandated, … ) C++ compiler available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 is required (by the customer, law, insurance, …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Your code relies on C features (VLA,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sizeof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‘a’ ), …)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548" y="4336848"/>
            <a:ext cx="8001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Stick to C : some temporary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large existing C code base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 C++ programmers available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 guidelines, books, courses, etc. for C++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711" y="4387875"/>
            <a:ext cx="8001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9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Stick to C : some debatable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6959" y="2637648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C++ is larger, hence code is less easy to read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C++ makes code execution less predictable (debug)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691" y="4391632"/>
            <a:ext cx="781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048" y="5868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Yes, C++ is large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058" y="3463698"/>
            <a:ext cx="5252859" cy="1589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2" descr="Afbeeldingsresultaat voor c to c+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0" y="2194490"/>
            <a:ext cx="10973950" cy="363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7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support software 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2007359" y="4681949"/>
            <a:ext cx="2468480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Bare metal: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no separate 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2007359" y="2197262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5555959" y="1711047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1MiB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544291" y="1711047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1GiB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37" y="2343663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44" y="2747264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52" y="2356226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59" y="2356226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2864043" y="1719431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1KiB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7644191" y="4681949"/>
            <a:ext cx="2500072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Desktop OS: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Linux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Windows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4884516" y="4976094"/>
            <a:ext cx="2190049" cy="917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Interpreter</a:t>
            </a:r>
          </a:p>
          <a:p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RTOS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0" name="Right Brace 49"/>
          <p:cNvSpPr/>
          <p:nvPr/>
        </p:nvSpPr>
        <p:spPr bwMode="auto">
          <a:xfrm rot="5400000">
            <a:off x="3467727" y="2775711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ight Brace 50"/>
          <p:cNvSpPr/>
          <p:nvPr/>
        </p:nvSpPr>
        <p:spPr bwMode="auto">
          <a:xfrm rot="5400000">
            <a:off x="8391891" y="2775711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ight Brace 51"/>
          <p:cNvSpPr/>
          <p:nvPr/>
        </p:nvSpPr>
        <p:spPr bwMode="auto">
          <a:xfrm rot="5400000">
            <a:off x="5843991" y="3175894"/>
            <a:ext cx="332420" cy="326798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24" y="1539212"/>
            <a:ext cx="58395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78" y="1567031"/>
            <a:ext cx="492141" cy="55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625" y="1619400"/>
            <a:ext cx="488884" cy="46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 descr="http://m.eet.com/media/1027841/Java_logo_290x249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295" y="1656532"/>
            <a:ext cx="515359" cy="4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349" y="85957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Development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13" y="2259431"/>
            <a:ext cx="5384861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EE / C – style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See what you do – down to assembly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Write quickly, you’ll need the time later on for debugging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effect is what you observe (UB is just another compiler feature)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it works, don’t touch it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Big vendor selling points: debuggers, generators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1374" y="2259431"/>
            <a:ext cx="5384861" cy="4149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CS / C++ - style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Build and use abstractions that you trust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Write carefully, review, test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effect is what it should be (no UB allowed)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the source is not right, correct it (and re-test)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 don’t even have a debugger for any of the chips I use…</a:t>
            </a:r>
          </a:p>
        </p:txBody>
      </p:sp>
      <p:pic>
        <p:nvPicPr>
          <p:cNvPr id="2054" name="Picture 6" descr="Afbeeldingsresultaat voor oscillosc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3" y="996365"/>
            <a:ext cx="1526037" cy="12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fbeeldingsresultaat voor diagram class whitebo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784" y="1214946"/>
            <a:ext cx="203743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23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use C : some bad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C++ is slower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C++ produces larger executables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Use your toolchain appropriately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355" y="4270906"/>
            <a:ext cx="8096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1156" y="4813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C++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Strategies</a:t>
            </a:r>
          </a:p>
        </p:txBody>
      </p:sp>
      <p:pic>
        <p:nvPicPr>
          <p:cNvPr id="6" name="Picture 4" descr="Afbeeldingsresultaat voor cold turkey">
            <a:extLst>
              <a:ext uri="{FF2B5EF4-FFF2-40B4-BE49-F238E27FC236}">
                <a16:creationId xmlns:a16="http://schemas.microsoft.com/office/drawing/2014/main" id="{5EBE4191-1E11-4E7D-8C7B-EE65015A52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2343944"/>
            <a:ext cx="2997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fbeeldingsresultaat voor salami techniques">
            <a:extLst>
              <a:ext uri="{FF2B5EF4-FFF2-40B4-BE49-F238E27FC236}">
                <a16:creationId xmlns:a16="http://schemas.microsoft.com/office/drawing/2014/main" id="{0BEFB43B-C70B-413B-A15B-BA098D8EC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319" y="2343944"/>
            <a:ext cx="396293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6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609" y="75501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Cold Turkey :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start a new project in C++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(Dutch: “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dood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of de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gladiolen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3016" y="2568592"/>
            <a:ext cx="8740949" cy="32096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 the right people (might be tricky):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Don’t rely on C-style EE’s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Don’t rely on C++-desktop style CS’s.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Fresh students, hobbyists, outside help, …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Don’t feel obliged to use the full language!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Afbeeldingsresultaat voor cold turkey">
            <a:extLst>
              <a:ext uri="{FF2B5EF4-FFF2-40B4-BE49-F238E27FC236}">
                <a16:creationId xmlns:a16="http://schemas.microsoft.com/office/drawing/2014/main" id="{5EBE4191-1E11-4E7D-8C7B-EE65015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711" y="315884"/>
            <a:ext cx="2750586" cy="244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C++ features to avoid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442" y="1849433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(probably) avoid: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RTTI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heap (free store), hence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exceptions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standard containers (except std::array&lt;&gt;)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floating point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web.extension.illinois.edu/homecompost/images/he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94" y="2653449"/>
            <a:ext cx="1579449" cy="9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595" y="3595854"/>
            <a:ext cx="2094393" cy="855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 descr="http://sandbox.mc.edu/~bennet/cs110/textbook/store_su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39" y="5232429"/>
            <a:ext cx="2053647" cy="9918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457BF-E928-477C-88A1-CEA8A484A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072" y="212758"/>
            <a:ext cx="2094393" cy="20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5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357" y="750955"/>
            <a:ext cx="10526971" cy="2260127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Salami technique :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small steps first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(world domination has to wait)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629" y="3429000"/>
            <a:ext cx="10782782" cy="381642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Low-impact (don’t disturb the C-culture too much)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Medium-impact (expect some resistance..)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OO (familiar to non-embedded C++ programmers)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Modern (keep an expert nearby)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fbeeldingsresultaat voor salami techniques">
            <a:extLst>
              <a:ext uri="{FF2B5EF4-FFF2-40B4-BE49-F238E27FC236}">
                <a16:creationId xmlns:a16="http://schemas.microsoft.com/office/drawing/2014/main" id="{0BEFB43B-C70B-413B-A15B-BA098D8EC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19" y="681043"/>
            <a:ext cx="3120501" cy="210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9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Low-impact C++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113" y="1959280"/>
            <a:ext cx="10782782" cy="38164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const correctness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binary literals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’ separator in literals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namespaces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by-reference parameters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constexpr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Afbeeldingsresultaat voor low-hanging fruit">
            <a:extLst>
              <a:ext uri="{FF2B5EF4-FFF2-40B4-BE49-F238E27FC236}">
                <a16:creationId xmlns:a16="http://schemas.microsoft.com/office/drawing/2014/main" id="{B7CF4CCC-634D-49F6-9E98-968DA78DA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660" y="209550"/>
            <a:ext cx="1701514" cy="198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Medium-impact C++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Overloading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Default parameters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Transparent Data Types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Abstract Data Types (private)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OO C++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basic OO: interface, with different implementations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decorators / adapters (run-time composition)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for( :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auto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} (destructors)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08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Modern C++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Templated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interfaces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Concepts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Domain Specific Languages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Compile-time composition (CRTP)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Real Magic (Louis, Odin,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Chiel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</a:p>
        </p:txBody>
      </p:sp>
      <p:pic>
        <p:nvPicPr>
          <p:cNvPr id="4" name="Picture 4" descr="Gerelateerde afbeelding">
            <a:extLst>
              <a:ext uri="{FF2B5EF4-FFF2-40B4-BE49-F238E27FC236}">
                <a16:creationId xmlns:a16="http://schemas.microsoft.com/office/drawing/2014/main" id="{4744B464-7B60-4554-B4C0-8F1185E8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949" y="416599"/>
            <a:ext cx="1529653" cy="237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6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9342" y="2525872"/>
            <a:ext cx="5843932" cy="838510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large-embedded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330054" y="5226762"/>
            <a:ext cx="7014411" cy="80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small-embedded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159573" y="555217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598554" y="1379857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gaming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322031" y="1752794"/>
            <a:ext cx="5843932" cy="838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1"/>
          <p:cNvSpPr txBox="1">
            <a:spLocks/>
          </p:cNvSpPr>
          <p:nvPr/>
        </p:nvSpPr>
        <p:spPr>
          <a:xfrm>
            <a:off x="1402697" y="1799112"/>
            <a:ext cx="3769468" cy="1525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MiB</a:t>
            </a:r>
            <a:r>
              <a:rPr lang="nl-N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</a:t>
            </a:r>
            <a:endParaRPr lang="nl-NL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GHz, </a:t>
            </a:r>
            <a:r>
              <a:rPr lang="nl-NL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multi-core</a:t>
            </a:r>
            <a:endParaRPr lang="nl-NL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</a:t>
            </a:r>
            <a:r>
              <a:rPr lang="nl-NL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r>
              <a:rPr lang="nl-N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caches</a:t>
            </a:r>
          </a:p>
          <a:p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5998057" y="5047251"/>
            <a:ext cx="3769468" cy="15252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bytes,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KiB</a:t>
            </a:r>
            <a:endParaRPr lang="nl-NL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MHz,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Interrupts</a:t>
            </a:r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peripherals</a:t>
            </a:r>
            <a:endParaRPr lang="nl-NL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life-time</a:t>
            </a:r>
          </a:p>
          <a:p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034987" y="179184"/>
            <a:ext cx="6968517" cy="4022426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1887" y="4458225"/>
            <a:ext cx="5837686" cy="2338594"/>
          </a:xfrm>
          <a:prstGeom prst="ellipse">
            <a:avLst/>
          </a:prstGeom>
          <a:noFill/>
          <a:ln w="698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9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3" y="27765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OO: a class is just a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325424" y="1587772"/>
            <a:ext cx="5934699" cy="3539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y;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 ): x( x ), y( y ){}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return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x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rhs.x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rhs.y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auto a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2 );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auto b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( 3, 4 );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auto c =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a.add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b 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753209" y="2389968"/>
            <a:ext cx="5934699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y;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this_,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this_-&gt;x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rhs.x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this_-&gt;y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rhs.y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};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a{ 1, 2 };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b{ 3, 4 };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add( &amp;a, b 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87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OO: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virtuals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are just function pointers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61301" y="1390511"/>
            <a:ext cx="6192607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y;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 ): x( x ), y( y ){}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virtual void print() = 0;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 ):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x, y ){}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print() override { </a:t>
            </a: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"[" &lt;&lt; x &lt;&lt; "," &lt;&lt; y &lt;&lt; "]";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f(){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a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( 1, 2 );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a.print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266918" y="1040506"/>
            <a:ext cx="5916897" cy="54476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y;</a:t>
            </a: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y,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x( x ), y( y ),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(*print)(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);</a:t>
            </a: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2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my_xy_print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this_){ </a:t>
            </a: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"[" &lt;&lt; this_-&gt;x &lt;&lt; "," &lt;&lt; this_-&gt;y &lt;&lt; "]"; </a:t>
            </a:r>
          </a:p>
          <a:p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2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my_xy_vft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my_xy_print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 ):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x, y, 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my_xy_vft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){}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f(){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a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my_xy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( 42, 84 );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xy_functions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) </a:t>
            </a:r>
            <a:r>
              <a:rPr lang="en-US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a.vft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)-&gt;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 &amp; a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6"/>
          <p:cNvSpPr txBox="1">
            <a:spLocks/>
          </p:cNvSpPr>
          <p:nvPr/>
        </p:nvSpPr>
        <p:spPr>
          <a:xfrm>
            <a:off x="758334" y="576478"/>
            <a:ext cx="10026898" cy="617601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(Python)</a:t>
            </a: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Computer systems &amp;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ICT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 (BPMN,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-cases, databases)</a:t>
            </a: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ASK (Critical thinking,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logics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project (</a:t>
            </a:r>
            <a:r>
              <a:rPr lang="nl-NL" sz="24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  <a:r>
              <a:rPr lang="nl-NL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agile, professional skills)</a:t>
            </a:r>
          </a:p>
          <a:p>
            <a:pPr>
              <a:buClr>
                <a:schemeClr val="tx1"/>
              </a:buClr>
            </a:pPr>
            <a:endParaRPr lang="nl-NL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procedural programming (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algorithmics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C++)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operating systems (Linux,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RaPi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Lego Robotics (Lego + </a:t>
            </a:r>
            <a:r>
              <a:rPr lang="en-GB" sz="24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BrickPi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C++)</a:t>
            </a:r>
          </a:p>
          <a:p>
            <a:pPr>
              <a:buClrTx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Q4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 programming and micro-controllers (classic C++,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ArduinoDue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l-NL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Digital and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electronics, computer architecture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2400" baseline="300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 final project (individual, </a:t>
            </a:r>
            <a:r>
              <a:rPr lang="en-GB" sz="24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ArduinoDue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C++)</a:t>
            </a:r>
            <a:endParaRPr lang="nl-NL" sz="24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097" y="338505"/>
            <a:ext cx="2638597" cy="187715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217097" y="1746739"/>
            <a:ext cx="747518" cy="351694"/>
          </a:xfrm>
          <a:prstGeom prst="roundRect">
            <a:avLst/>
          </a:prstGeom>
          <a:noFill/>
          <a:ln w="1682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985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6"/>
          <p:cNvSpPr txBox="1">
            <a:spLocks/>
          </p:cNvSpPr>
          <p:nvPr/>
        </p:nvSpPr>
        <p:spPr>
          <a:xfrm>
            <a:off x="430089" y="598461"/>
            <a:ext cx="10026898" cy="617601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Q5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Low-level programming (assembly, C++, threading)</a:t>
            </a:r>
            <a:endParaRPr lang="nl-NL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Real-time modelling (UML &amp; synchronization)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Laser-Tag project (RTOS, modelling, waterfall, C++)</a:t>
            </a:r>
          </a:p>
          <a:p>
            <a:pPr>
              <a:buClrTx/>
            </a:pPr>
            <a:endParaRPr lang="en-GB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Q6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programming (C++, resources, STL, patterns, SFML)</a:t>
            </a:r>
            <a:endParaRPr lang="nl-NL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Datastructures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algorithms (lists, trees,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hashmaps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Python)</a:t>
            </a:r>
            <a:endParaRPr lang="nl-NL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project (SFML, PC/Linux/Mac, Agile/scrum, C++)</a:t>
            </a:r>
            <a:endParaRPr lang="nl-NL" sz="24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Q7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MRB (sensors, actuators, control)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Vision (image processing) 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department</a:t>
            </a:r>
            <a:r>
              <a:rPr lang="nl-NL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large </a:t>
            </a:r>
            <a:r>
              <a:rPr lang="nl-NL" sz="24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nl-NL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proposals, dependencies</a:t>
            </a:r>
            <a:endParaRPr lang="nl-NL" sz="24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continuous integration, tests, changing requirements, self-organizing, </a:t>
            </a:r>
          </a:p>
          <a:p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scrum </a:t>
            </a:r>
            <a:endParaRPr lang="nl-NL" sz="24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Q8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</a:p>
          <a:p>
            <a:pPr marL="457189" indent="-457189"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department cont. – 15 EC total</a:t>
            </a:r>
            <a:endParaRPr lang="nl-NL" sz="24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endParaRPr lang="nl-NL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Courier New" panose="02070309020205020404" pitchFamily="49" charset="0"/>
              <a:buChar char="o"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88" y="315058"/>
            <a:ext cx="2638597" cy="187715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817627" y="1723292"/>
            <a:ext cx="747518" cy="351694"/>
          </a:xfrm>
          <a:prstGeom prst="roundRect">
            <a:avLst/>
          </a:prstGeom>
          <a:noFill/>
          <a:ln w="1682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54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094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Resources for micro-controller development: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20" y="2121281"/>
            <a:ext cx="8694155" cy="3816424"/>
          </a:xfrm>
        </p:spPr>
        <p:txBody>
          <a:bodyPr>
            <a:normAutofit lnSpcReduction="10000"/>
          </a:bodyPr>
          <a:lstStyle/>
          <a:p>
            <a:pPr marL="457189" indent="-457189"/>
            <a:r>
              <a:rPr lang="nl-NL" dirty="0"/>
              <a:t>Cross-toolchain (compiler &amp; linker) </a:t>
            </a:r>
          </a:p>
          <a:p>
            <a:pPr marL="457189" indent="-457189"/>
            <a:r>
              <a:rPr lang="nl-NL" dirty="0"/>
              <a:t>Language </a:t>
            </a:r>
            <a:r>
              <a:rPr lang="nl-NL" dirty="0" err="1"/>
              <a:t>library</a:t>
            </a:r>
            <a:r>
              <a:rPr lang="nl-NL" dirty="0"/>
              <a:t> &amp; </a:t>
            </a:r>
            <a:r>
              <a:rPr lang="nl-NL" dirty="0" err="1"/>
              <a:t>runtime</a:t>
            </a:r>
            <a:r>
              <a:rPr lang="nl-NL" dirty="0"/>
              <a:t> (standalone subset…)</a:t>
            </a:r>
          </a:p>
          <a:p>
            <a:pPr marL="457189" indent="-457189"/>
            <a:r>
              <a:rPr lang="nl-NL" dirty="0"/>
              <a:t>Chip headers</a:t>
            </a:r>
          </a:p>
          <a:p>
            <a:pPr marL="457189" indent="-457189"/>
            <a:r>
              <a:rPr lang="nl-NL" dirty="0"/>
              <a:t>Chip startup code</a:t>
            </a:r>
          </a:p>
          <a:p>
            <a:pPr marL="457189" indent="-457189"/>
            <a:r>
              <a:rPr lang="nl-NL" dirty="0"/>
              <a:t>Chip linker script</a:t>
            </a:r>
          </a:p>
          <a:p>
            <a:pPr marL="457189" indent="-457189"/>
            <a:r>
              <a:rPr lang="nl-NL" dirty="0"/>
              <a:t>Download tool</a:t>
            </a:r>
          </a:p>
          <a:p>
            <a:pPr marL="457189" indent="-457189"/>
            <a:r>
              <a:rPr lang="nl-NL" dirty="0"/>
              <a:t>Download hardware</a:t>
            </a:r>
          </a:p>
          <a:p>
            <a:pPr marL="457189" indent="-457189"/>
            <a:r>
              <a:rPr lang="nl-NL" dirty="0"/>
              <a:t>Target system</a:t>
            </a:r>
          </a:p>
        </p:txBody>
      </p:sp>
    </p:spTree>
    <p:extLst>
      <p:ext uri="{BB962C8B-B14F-4D97-AF65-F5344CB8AC3E}">
        <p14:creationId xmlns:p14="http://schemas.microsoft.com/office/powerpoint/2010/main" val="137405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What I use / provide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79575" y="2356612"/>
            <a:ext cx="1496918" cy="633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</a:p>
        </p:txBody>
      </p:sp>
      <p:sp>
        <p:nvSpPr>
          <p:cNvPr id="7" name="Right Brace 6"/>
          <p:cNvSpPr/>
          <p:nvPr/>
        </p:nvSpPr>
        <p:spPr>
          <a:xfrm>
            <a:off x="5876925" y="2121281"/>
            <a:ext cx="457200" cy="869569"/>
          </a:xfrm>
          <a:prstGeom prst="rightBrac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33395" y="2121281"/>
            <a:ext cx="5398505" cy="4260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Cross-toolchain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Chip headers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Chip startup code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Chip linker script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Download tool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Download hardware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Target system</a:t>
            </a:r>
          </a:p>
          <a:p>
            <a:pPr marL="457189" indent="-457189"/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Hwlib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5874700" y="3074123"/>
            <a:ext cx="457200" cy="1732339"/>
          </a:xfrm>
          <a:prstGeom prst="rightBrac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722778" y="3704765"/>
            <a:ext cx="5142795" cy="99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bmptk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1600" dirty="0">
                <a:latin typeface="Arial" panose="020B0604020202020204" pitchFamily="34" charset="0"/>
                <a:cs typeface="Arial" panose="020B0604020202020204" pitchFamily="34" charset="0"/>
              </a:rPr>
              <a:t>www.github.com/wovo/bmptk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5874700" y="4896847"/>
            <a:ext cx="457200" cy="869569"/>
          </a:xfrm>
          <a:prstGeom prst="rightBrac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779575" y="5158427"/>
            <a:ext cx="5142795" cy="99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endParaRPr lang="nl-N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 bwMode="auto">
          <a:xfrm>
            <a:off x="1974408" y="2724484"/>
            <a:ext cx="81369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5523008" y="2238269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1MiB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511340" y="2238269"/>
            <a:ext cx="9361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1GiB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86" y="2870885"/>
            <a:ext cx="599549" cy="56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93" y="3274486"/>
            <a:ext cx="756084" cy="6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01" y="2883448"/>
            <a:ext cx="1406283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408" y="2883448"/>
            <a:ext cx="1149199" cy="10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2831092" y="2246653"/>
            <a:ext cx="1224136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>
                <a:latin typeface="Arial" panose="020B0604020202020204" pitchFamily="34" charset="0"/>
                <a:cs typeface="Arial" panose="020B0604020202020204" pitchFamily="34" charset="0"/>
              </a:rPr>
              <a:t>1KiB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sz="2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73" y="2066434"/>
            <a:ext cx="58395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027" y="2094253"/>
            <a:ext cx="492141" cy="55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74" y="2146622"/>
            <a:ext cx="488884" cy="46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 descr="http://m.eet.com/media/1027841/Java_logo_290x249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44" y="2183754"/>
            <a:ext cx="515359" cy="4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/>
          <p:nvPr/>
        </p:nvSpPr>
        <p:spPr>
          <a:xfrm>
            <a:off x="1754661" y="1760706"/>
            <a:ext cx="3352800" cy="2419232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15747" y="467857"/>
            <a:ext cx="113424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196820" y="4780803"/>
            <a:ext cx="6238725" cy="83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Bare metal, no (separate) OS </a:t>
            </a:r>
          </a:p>
          <a:p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Kb RAM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 ROM (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 Mb)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0772" y="1438988"/>
            <a:ext cx="892904" cy="11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46" y="1218661"/>
            <a:ext cx="6412669" cy="4760812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756" y="2114867"/>
            <a:ext cx="7137023" cy="423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0513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Embedded languages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6930690" y="3006809"/>
            <a:ext cx="452604" cy="1701377"/>
          </a:xfrm>
          <a:prstGeom prst="rightBrace">
            <a:avLst>
              <a:gd name="adj1" fmla="val 12632"/>
              <a:gd name="adj2" fmla="val 50000"/>
            </a:avLst>
          </a:prstGeom>
          <a:ln w="666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7762513" y="3472212"/>
            <a:ext cx="2669288" cy="15252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Probably</a:t>
            </a:r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nl-N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 of </a:t>
            </a:r>
            <a:r>
              <a:rPr lang="nl-N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endParaRPr lang="nl-NL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5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371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 use C++, but maybe not as you use it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442" y="1849433"/>
            <a:ext cx="10782782" cy="3816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(probably) avoid: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RTTI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heap (free store), hence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exceptions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standard containers (except std::array&lt;&gt;)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floating point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web.extension.illinois.edu/homecompost/images/he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94" y="2653449"/>
            <a:ext cx="1579449" cy="9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595" y="3595854"/>
            <a:ext cx="2094393" cy="855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 descr="http://sandbox.mc.edu/~bennet/cs110/textbook/store_su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39" y="5232429"/>
            <a:ext cx="2053647" cy="9918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7" y="2013194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18000" dirty="0"/>
              <a:t>NRF24L01</a:t>
            </a:r>
          </a:p>
        </p:txBody>
      </p:sp>
    </p:spTree>
    <p:extLst>
      <p:ext uri="{BB962C8B-B14F-4D97-AF65-F5344CB8AC3E}">
        <p14:creationId xmlns:p14="http://schemas.microsoft.com/office/powerpoint/2010/main" val="281199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erelateerde afbeelding">
            <a:extLst>
              <a:ext uri="{FF2B5EF4-FFF2-40B4-BE49-F238E27FC236}">
                <a16:creationId xmlns:a16="http://schemas.microsoft.com/office/drawing/2014/main" id="{82B93FDC-B742-45F1-A25D-B0F6BE137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95" y="327547"/>
            <a:ext cx="1987189" cy="19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96A04-2ACB-465F-9359-EF1C0453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085" y="327548"/>
            <a:ext cx="3717718" cy="2993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B0EE5D-E464-4E38-8A31-7B6F9758E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914" y="327547"/>
            <a:ext cx="2364162" cy="198718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502E9C-5C86-4410-AA2C-B2F766DDE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35" y="2689872"/>
            <a:ext cx="11890702" cy="2087304"/>
          </a:xfrm>
        </p:spPr>
        <p:txBody>
          <a:bodyPr>
            <a:noAutofit/>
          </a:bodyPr>
          <a:lstStyle/>
          <a:p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2.4 GHz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transceiver</a:t>
            </a:r>
            <a:endParaRPr lang="nl-NL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short range</a:t>
            </a:r>
          </a:p>
          <a:p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  <a:endParaRPr lang="nl-NL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peripherals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(mouse, headset, </a:t>
            </a:r>
            <a:r>
              <a:rPr lang="nl-NL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sensor, toy, 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  <a:p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variations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(NRF2401, NRF24L01+),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clones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(RMF73)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39EB5E-6C04-4C17-B3A4-95BAAE189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" y="327547"/>
            <a:ext cx="21717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1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9F071-393D-47AF-85EB-B529C035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926" y="426432"/>
            <a:ext cx="2876550" cy="2400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39A862-9966-407B-BDE4-F9D010F07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89" y="426432"/>
            <a:ext cx="10628387" cy="2087304"/>
          </a:xfrm>
        </p:spPr>
        <p:txBody>
          <a:bodyPr>
            <a:noAutofit/>
          </a:bodyPr>
          <a:lstStyle/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128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bands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1 or 2 MHz (air) data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1..32 byte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0/1/2 byte CRC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1:1 or 1:n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datagram or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ack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retry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0..5 byte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addresses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addresses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940FE0-C3A0-43E6-9576-89CE5735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926" y="3080321"/>
            <a:ext cx="2876550" cy="3038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B6129-E4A0-4A52-BF66-4A06DFF04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926" y="5432772"/>
            <a:ext cx="8286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8" y="413083"/>
            <a:ext cx="10253472" cy="58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321" y="550817"/>
            <a:ext cx="10628387" cy="2087304"/>
          </a:xfrm>
        </p:spPr>
        <p:txBody>
          <a:bodyPr>
            <a:noAutofit/>
          </a:bodyPr>
          <a:lstStyle/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3.3V (5V tolerant IO)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1uA .. 10 mA 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SPI  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3275D-9BE7-4DD2-B7A0-FFA76742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60" y="1594469"/>
            <a:ext cx="6219148" cy="46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2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9" y="4577380"/>
            <a:ext cx="11736593" cy="2087304"/>
          </a:xfrm>
        </p:spPr>
        <p:txBody>
          <a:bodyPr>
            <a:noAutofit/>
          </a:bodyPr>
          <a:lstStyle/>
          <a:p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Multi-byte,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SPI operations</a:t>
            </a:r>
          </a:p>
          <a:p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byte 1: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;  status</a:t>
            </a:r>
          </a:p>
          <a:p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bytes &gt;1 :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either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read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or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write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depends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on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command</a:t>
            </a:r>
            <a:endParaRPr lang="nl-N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Afbeeldingsresultaat voor SPI interface">
            <a:extLst>
              <a:ext uri="{FF2B5EF4-FFF2-40B4-BE49-F238E27FC236}">
                <a16:creationId xmlns:a16="http://schemas.microsoft.com/office/drawing/2014/main" id="{6574F06B-EA96-4183-B064-9714F617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40" y="318413"/>
            <a:ext cx="3245026" cy="27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F807EB-D488-4394-9D16-24596F98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868" y="318413"/>
            <a:ext cx="7630492" cy="1876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58710-5A49-4326-A6D2-76E33F11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67" y="2481266"/>
            <a:ext cx="7630491" cy="19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5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AA599-DDFB-4C5C-8D87-84549609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8" y="1409551"/>
            <a:ext cx="5954042" cy="4171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E5F9F2-B996-42A6-88A1-92B7B6E12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79" y="1409551"/>
            <a:ext cx="5658480" cy="150655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680876-4F28-4DD4-8333-9ABBF325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690" y="5171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SPI commands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E4549-77F8-4B0C-8761-5A863A371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264" y="3085720"/>
            <a:ext cx="5812084" cy="6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9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680876-4F28-4DD4-8333-9ABBF325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633" y="-10968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DECF6-CF41-4537-843A-485E6245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9" y="965722"/>
            <a:ext cx="4743450" cy="4991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87A7B6-D8C4-4311-903B-3824F8EF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146" y="965722"/>
            <a:ext cx="4772025" cy="492442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3B6B1E-61BF-429B-88C9-41BF35566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293" y="3009516"/>
            <a:ext cx="2136910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DABDD34-DCD3-4C32-BFF3-8D3B9279B63A}"/>
              </a:ext>
            </a:extLst>
          </p:cNvPr>
          <p:cNvSpPr txBox="1">
            <a:spLocks/>
          </p:cNvSpPr>
          <p:nvPr/>
        </p:nvSpPr>
        <p:spPr>
          <a:xfrm>
            <a:off x="3711387" y="6115227"/>
            <a:ext cx="5992010" cy="208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7 pages, 26 registers</a:t>
            </a:r>
          </a:p>
        </p:txBody>
      </p:sp>
    </p:spTree>
    <p:extLst>
      <p:ext uri="{BB962C8B-B14F-4D97-AF65-F5344CB8AC3E}">
        <p14:creationId xmlns:p14="http://schemas.microsoft.com/office/powerpoint/2010/main" val="135535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4D8C68-9251-4CE3-A8AB-4753BA414CF1}"/>
              </a:ext>
            </a:extLst>
          </p:cNvPr>
          <p:cNvSpPr txBox="1"/>
          <p:nvPr/>
        </p:nvSpPr>
        <p:spPr>
          <a:xfrm>
            <a:off x="4174684" y="1048293"/>
            <a:ext cx="5247941" cy="70788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NRF24L01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B562B-4664-458A-B1C0-23FD4E2F498D}"/>
              </a:ext>
            </a:extLst>
          </p:cNvPr>
          <p:cNvSpPr txBox="1"/>
          <p:nvPr/>
        </p:nvSpPr>
        <p:spPr>
          <a:xfrm>
            <a:off x="4174684" y="2306614"/>
            <a:ext cx="3829723" cy="70788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SPI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53F7F-EFBA-428C-BD34-AED4FDD01821}"/>
              </a:ext>
            </a:extLst>
          </p:cNvPr>
          <p:cNvSpPr txBox="1"/>
          <p:nvPr/>
        </p:nvSpPr>
        <p:spPr>
          <a:xfrm>
            <a:off x="4174684" y="3587670"/>
            <a:ext cx="2407922" cy="70788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GPIO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1F5D2-48D4-4FB6-97F8-6FBF768302FF}"/>
              </a:ext>
            </a:extLst>
          </p:cNvPr>
          <p:cNvSpPr txBox="1"/>
          <p:nvPr/>
        </p:nvSpPr>
        <p:spPr>
          <a:xfrm>
            <a:off x="7014703" y="3573327"/>
            <a:ext cx="2407922" cy="70788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Timing 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D63D277-3C4C-464D-A3BD-C6115BB153A8}"/>
              </a:ext>
            </a:extLst>
          </p:cNvPr>
          <p:cNvSpPr/>
          <p:nvPr/>
        </p:nvSpPr>
        <p:spPr>
          <a:xfrm>
            <a:off x="6186364" y="1754958"/>
            <a:ext cx="247426" cy="558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F7FA75C-FB32-4A20-8705-DF5C927339D6}"/>
              </a:ext>
            </a:extLst>
          </p:cNvPr>
          <p:cNvSpPr/>
          <p:nvPr/>
        </p:nvSpPr>
        <p:spPr>
          <a:xfrm>
            <a:off x="5378645" y="3028843"/>
            <a:ext cx="247426" cy="558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742F484-CE8A-4CEB-A8A2-96498FBF826B}"/>
              </a:ext>
            </a:extLst>
          </p:cNvPr>
          <p:cNvSpPr/>
          <p:nvPr/>
        </p:nvSpPr>
        <p:spPr>
          <a:xfrm>
            <a:off x="7460250" y="3028843"/>
            <a:ext cx="247426" cy="558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EB17E32-2B49-4218-9B04-A3ABF4104365}"/>
              </a:ext>
            </a:extLst>
          </p:cNvPr>
          <p:cNvSpPr/>
          <p:nvPr/>
        </p:nvSpPr>
        <p:spPr>
          <a:xfrm>
            <a:off x="8676760" y="1754958"/>
            <a:ext cx="247426" cy="1818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D6127-9033-4305-B00F-6F32F9F3734E}"/>
              </a:ext>
            </a:extLst>
          </p:cNvPr>
          <p:cNvSpPr txBox="1"/>
          <p:nvPr/>
        </p:nvSpPr>
        <p:spPr>
          <a:xfrm>
            <a:off x="5706931" y="-25226"/>
            <a:ext cx="1088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user</a:t>
            </a:r>
            <a:endParaRPr lang="en-GB" sz="40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4FC4743-DFC7-4D1A-9D42-BF42D2DF4856}"/>
              </a:ext>
            </a:extLst>
          </p:cNvPr>
          <p:cNvSpPr/>
          <p:nvPr/>
        </p:nvSpPr>
        <p:spPr>
          <a:xfrm>
            <a:off x="6561986" y="476792"/>
            <a:ext cx="247426" cy="558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8D8EE0E-6EF5-48F4-80AD-C779A0F88251}"/>
              </a:ext>
            </a:extLst>
          </p:cNvPr>
          <p:cNvSpPr/>
          <p:nvPr/>
        </p:nvSpPr>
        <p:spPr>
          <a:xfrm>
            <a:off x="5378645" y="4309899"/>
            <a:ext cx="247426" cy="558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19E4D2E-1360-4862-879C-7DBCCDFADB7B}"/>
              </a:ext>
            </a:extLst>
          </p:cNvPr>
          <p:cNvSpPr/>
          <p:nvPr/>
        </p:nvSpPr>
        <p:spPr>
          <a:xfrm>
            <a:off x="8004407" y="4309899"/>
            <a:ext cx="247426" cy="558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C6F8C5-D569-4553-A5B4-9D9EF035FB19}"/>
              </a:ext>
            </a:extLst>
          </p:cNvPr>
          <p:cNvSpPr txBox="1"/>
          <p:nvPr/>
        </p:nvSpPr>
        <p:spPr>
          <a:xfrm>
            <a:off x="3438720" y="5934943"/>
            <a:ext cx="6493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microcontroller chip hardware</a:t>
            </a:r>
            <a:endParaRPr lang="en-GB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DCC5F-BE6F-4DAB-8F70-61D43E6349AF}"/>
              </a:ext>
            </a:extLst>
          </p:cNvPr>
          <p:cNvSpPr txBox="1"/>
          <p:nvPr/>
        </p:nvSpPr>
        <p:spPr>
          <a:xfrm>
            <a:off x="3011962" y="4857069"/>
            <a:ext cx="7594899" cy="70788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Hardware Abstraction Layer (HAL) 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38E4630-9539-4B8E-8A8D-BED9F9720ED6}"/>
              </a:ext>
            </a:extLst>
          </p:cNvPr>
          <p:cNvSpPr/>
          <p:nvPr/>
        </p:nvSpPr>
        <p:spPr>
          <a:xfrm>
            <a:off x="6499232" y="5606933"/>
            <a:ext cx="247426" cy="558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B502E9C-5C86-4410-AA2C-B2F766DDE1D6}"/>
              </a:ext>
            </a:extLst>
          </p:cNvPr>
          <p:cNvSpPr txBox="1">
            <a:spLocks/>
          </p:cNvSpPr>
          <p:nvPr/>
        </p:nvSpPr>
        <p:spPr>
          <a:xfrm>
            <a:off x="0" y="5768031"/>
            <a:ext cx="9655240" cy="127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github.com/wovo/godafoss</a:t>
            </a:r>
          </a:p>
          <a:p>
            <a:pPr marL="0" indent="0">
              <a:buNone/>
            </a:pPr>
            <a:r>
              <a:rPr lang="nl-NL" sz="16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github.com/wovo/bmtk</a:t>
            </a:r>
            <a:endParaRPr lang="nl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9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992" y="2143201"/>
            <a:ext cx="11779623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16000" dirty="0"/>
              <a:t>nrf24l01.hpp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502E9C-5C86-4410-AA2C-B2F766DDE1D6}"/>
              </a:ext>
            </a:extLst>
          </p:cNvPr>
          <p:cNvSpPr txBox="1">
            <a:spLocks/>
          </p:cNvSpPr>
          <p:nvPr/>
        </p:nvSpPr>
        <p:spPr>
          <a:xfrm>
            <a:off x="717485" y="6023622"/>
            <a:ext cx="9655240" cy="127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https://github.com/wovo/godafoss/library/chips/nrf24l01.hpp</a:t>
            </a:r>
          </a:p>
        </p:txBody>
      </p:sp>
    </p:spTree>
    <p:extLst>
      <p:ext uri="{BB962C8B-B14F-4D97-AF65-F5344CB8AC3E}">
        <p14:creationId xmlns:p14="http://schemas.microsoft.com/office/powerpoint/2010/main" val="338669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581373" y="151179"/>
            <a:ext cx="8035963" cy="65556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==========================================================================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file : gf-nrf24l01.hpp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==========================================================================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&gt; concept bool range_1_5 =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( ( n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0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( n &lt; 6 ) 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&gt; concept bool range_1_32 =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( ( n &gt; 0 ) &amp;&amp; ( n &lt; 33 ) 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typename     _bus,    // SPI bus (MOSI, MISO, SCK)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// CE (Chip Enable) pin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// SPI Chip Select (Negative) pin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typename     timing   // timing service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nrf24l01_spi_ce_csn {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bus          = _bus;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chip_enable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direct&lt;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&gt;&gt;;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chip_select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invert&lt; direct&lt;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&gt;&gt;&gt;;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init(){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bus::init();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chip_enable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::init();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chip_select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::init();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chip_enable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::write( 0 );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chip_select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::write( 0 );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timing::init();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timing:: template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50 &gt;::wait();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868C202-C458-4F73-9551-BFE05EB3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725" y="151179"/>
            <a:ext cx="979842" cy="1325563"/>
          </a:xfrm>
        </p:spPr>
        <p:txBody>
          <a:bodyPr/>
          <a:lstStyle/>
          <a:p>
            <a:r>
              <a:rPr lang="en-US" dirty="0"/>
              <a:t>1</a:t>
            </a:r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A9E758A-582D-4DC6-80E9-BA3BA92DDB9A}"/>
              </a:ext>
            </a:extLst>
          </p:cNvPr>
          <p:cNvSpPr/>
          <p:nvPr/>
        </p:nvSpPr>
        <p:spPr>
          <a:xfrm rot="8500283">
            <a:off x="3976740" y="1121740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0D1760F-C90D-47A8-A57D-8F040DD4AC52}"/>
              </a:ext>
            </a:extLst>
          </p:cNvPr>
          <p:cNvSpPr/>
          <p:nvPr/>
        </p:nvSpPr>
        <p:spPr>
          <a:xfrm rot="8261560">
            <a:off x="3392241" y="314509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EE3A42-C74E-4A2B-B394-EF6B757C032F}"/>
              </a:ext>
            </a:extLst>
          </p:cNvPr>
          <p:cNvSpPr/>
          <p:nvPr/>
        </p:nvSpPr>
        <p:spPr>
          <a:xfrm rot="8500283">
            <a:off x="2730954" y="2560319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3389446-EDF6-4E63-A61A-8FEAA8561770}"/>
              </a:ext>
            </a:extLst>
          </p:cNvPr>
          <p:cNvSpPr/>
          <p:nvPr/>
        </p:nvSpPr>
        <p:spPr>
          <a:xfrm rot="8500283">
            <a:off x="4849901" y="3845218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6F4898-D9E4-4D45-BA5D-B2304B2AEE99}"/>
              </a:ext>
            </a:extLst>
          </p:cNvPr>
          <p:cNvSpPr/>
          <p:nvPr/>
        </p:nvSpPr>
        <p:spPr>
          <a:xfrm rot="8500283">
            <a:off x="3806411" y="4695071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4E1F71C-4F4C-46E8-A9A3-53235D16DD66}"/>
              </a:ext>
            </a:extLst>
          </p:cNvPr>
          <p:cNvSpPr/>
          <p:nvPr/>
        </p:nvSpPr>
        <p:spPr>
          <a:xfrm rot="8500283">
            <a:off x="4641355" y="5665055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888F595-BA91-4F12-B2BF-697BF319E36E}"/>
              </a:ext>
            </a:extLst>
          </p:cNvPr>
          <p:cNvSpPr/>
          <p:nvPr/>
        </p:nvSpPr>
        <p:spPr>
          <a:xfrm rot="2512618">
            <a:off x="1439982" y="4380140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344708" y="1151786"/>
            <a:ext cx="8025204" cy="41549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========================================================================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commands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========================================================================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uint8_t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= 0x00, // read a register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= 0x20, // write a register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r_rx_payload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= 0x61, // read a received payload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w_tx_payload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= 0xa0, // write a payload to be sent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flush_tx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= 0xe1, // empty the transmit queue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flush_rx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= 0xe2, // empty the receive queue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reuse_tx_pl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= 0xe3, // start continuous retransmission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activate           = 0x50, // toggle extended functions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r_rx_pl_wid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= 0x60, // read length of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fifo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head payload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w_ack_payload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= 0xa8, // write payload to be transmitted with ack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w_tx_payload_noack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0xb0, // write payload to be sent without auto-ack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= 0xff  // no action, can be used to read the status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bus_transfer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typename bus:: template transfer&lt;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chip_select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DEF4AE4-F6E8-4C46-9838-49C62D4D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725" y="151179"/>
            <a:ext cx="979842" cy="1325563"/>
          </a:xfrm>
        </p:spPr>
        <p:txBody>
          <a:bodyPr/>
          <a:lstStyle/>
          <a:p>
            <a:r>
              <a:rPr lang="en-US" dirty="0"/>
              <a:t>2</a:t>
            </a:r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A8C959B-BE97-4A90-A17E-D339AD3919A0}"/>
              </a:ext>
            </a:extLst>
          </p:cNvPr>
          <p:cNvSpPr/>
          <p:nvPr/>
        </p:nvSpPr>
        <p:spPr>
          <a:xfrm rot="8500283">
            <a:off x="2206497" y="1688657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8D92F7D-AC94-4ABC-960F-24978892E67E}"/>
              </a:ext>
            </a:extLst>
          </p:cNvPr>
          <p:cNvSpPr/>
          <p:nvPr/>
        </p:nvSpPr>
        <p:spPr>
          <a:xfrm rot="8500283">
            <a:off x="8087952" y="4598253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469DFDB-D49D-439C-A45E-42B6606E20FF}"/>
              </a:ext>
            </a:extLst>
          </p:cNvPr>
          <p:cNvSpPr/>
          <p:nvPr/>
        </p:nvSpPr>
        <p:spPr>
          <a:xfrm rot="8500283">
            <a:off x="3565710" y="1688655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9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699710" y="151179"/>
            <a:ext cx="6626710" cy="60016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write( const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 ){	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bus_transfer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().write(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static_cast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uint8_t&gt;( c ) );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write( const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c, const uint8_t d ){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auto t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bus_transfer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static_cast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uint8_t&gt;( c ) );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d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template&lt; range_1_32 n 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write(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const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const std::array&lt; uint8_t, n &gt; &amp; d,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int_fast16_t amount = n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auto t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bus_transfer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static_cast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uint8_t&gt;( c )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d, amount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template&lt; range_1_32 n 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read(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const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std::array&lt; uint8_t, n &gt; &amp; d,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const int_fast16_t amount = n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auto t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bus_transfer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static_cast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uint8_t&gt;( c )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t.read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d, amount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8C5F110F-10BC-4027-909E-D39DE2344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725" y="151179"/>
            <a:ext cx="979842" cy="1325563"/>
          </a:xfrm>
        </p:spPr>
        <p:txBody>
          <a:bodyPr/>
          <a:lstStyle/>
          <a:p>
            <a:r>
              <a:rPr lang="en-US" dirty="0"/>
              <a:t>3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9E498D-CCC7-45B9-BD1E-D4901BEDD39B}"/>
              </a:ext>
            </a:extLst>
          </p:cNvPr>
          <p:cNvSpPr/>
          <p:nvPr/>
        </p:nvSpPr>
        <p:spPr>
          <a:xfrm rot="8500283">
            <a:off x="3354588" y="-26321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0961319-4C49-403B-B366-B1C5FA7FEEB3}"/>
              </a:ext>
            </a:extLst>
          </p:cNvPr>
          <p:cNvSpPr/>
          <p:nvPr/>
        </p:nvSpPr>
        <p:spPr>
          <a:xfrm rot="8500283">
            <a:off x="3397620" y="757114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ED6022-BC17-4689-B80E-BDC1B836EC9A}"/>
              </a:ext>
            </a:extLst>
          </p:cNvPr>
          <p:cNvSpPr/>
          <p:nvPr/>
        </p:nvSpPr>
        <p:spPr>
          <a:xfrm rot="12704806">
            <a:off x="3688883" y="2429490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19C5C1-FFEE-448A-8566-1B2E87929187}"/>
              </a:ext>
            </a:extLst>
          </p:cNvPr>
          <p:cNvSpPr/>
          <p:nvPr/>
        </p:nvSpPr>
        <p:spPr>
          <a:xfrm rot="8500283">
            <a:off x="3268529" y="1855477"/>
            <a:ext cx="566568" cy="35500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4DE03C8-D0F7-48F5-B51B-1FA760F33DA3}"/>
              </a:ext>
            </a:extLst>
          </p:cNvPr>
          <p:cNvSpPr/>
          <p:nvPr/>
        </p:nvSpPr>
        <p:spPr>
          <a:xfrm rot="8237959">
            <a:off x="5186374" y="205114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590CE31-CEAE-4149-B6BA-9449194D516B}"/>
              </a:ext>
            </a:extLst>
          </p:cNvPr>
          <p:cNvSpPr/>
          <p:nvPr/>
        </p:nvSpPr>
        <p:spPr>
          <a:xfrm rot="2731732">
            <a:off x="1851366" y="-14749"/>
            <a:ext cx="566568" cy="35500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291ECA-83FB-453F-AD8A-B09FF9BE2C40}"/>
              </a:ext>
            </a:extLst>
          </p:cNvPr>
          <p:cNvSpPr/>
          <p:nvPr/>
        </p:nvSpPr>
        <p:spPr>
          <a:xfrm rot="2731732">
            <a:off x="1774470" y="729377"/>
            <a:ext cx="566568" cy="35500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9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536879" y="258901"/>
            <a:ext cx="8500005" cy="61863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========================================================================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registers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========================================================================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 reg : uint8_t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config             = 0x00, // configuration register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en_aa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= 0x01, // enable auto ack on pipes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en_rxaddr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= 0x02, // enable receive pipes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setup_aw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= 0x03, // set address length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setup_retr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= 0x04, // retransmission settings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rf_ch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= 0x05, // rf channel (frequency)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rf_setup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= 0x06, // data rate, transmit power,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lna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status             = 0x07, // status register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observe_tx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= 0x08, // lost and retransmitted packets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cd                 = 0x09, // carrier detect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rx_addr_p0         = 0x0a, // receive address pipe 0, 5 bytes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rx_addr_p1         = 0x0b, // receive address pipe 1, 5 bytes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rx_addr_p2         = 0x0c, // receive address pipe 2, 1 byte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rx_addr_p3         = 0x0d, // receive address pipe 2, 1 byte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rx_addr_p4         = 0x0e, // receive address pipe 2, 1 byte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rx_addr_p5         = 0x0f, // receive address pipe 2, 1 byte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tx_addr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= 0x10, // transmit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adress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5 bytes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rx_pw_p0           = 0x11, // number of bytes in pipe 0 package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rx_pw_p1           = 0x12, // number of bytes in pipe 1 package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rx_pw_p2           = 0x13, // number of bytes in pipe 2 package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rx_pw_p3           = 0x14, // number of bytes in pipe 3 package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rx_pw_p4           = 0x15, // number of bytes in pipe 4 package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rx_pw_p5           = 0x16, // number of bytes in pipe 5 package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fifo_status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= 0x17, // receive and transmit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fifo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status (RO)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dynpd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= 0x1c, // dynamic payload flags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feature            = 0x1d  // special features flags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3818E49A-3D03-4D29-8087-CE916391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725" y="151179"/>
            <a:ext cx="979842" cy="1325563"/>
          </a:xfrm>
        </p:spPr>
        <p:txBody>
          <a:bodyPr/>
          <a:lstStyle/>
          <a:p>
            <a:r>
              <a:rPr lang="en-US" dirty="0"/>
              <a:t>4</a:t>
            </a:r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9BE3C10-50F6-4B95-910F-7E82BF1DAEC8}"/>
              </a:ext>
            </a:extLst>
          </p:cNvPr>
          <p:cNvSpPr/>
          <p:nvPr/>
        </p:nvSpPr>
        <p:spPr>
          <a:xfrm rot="8500283">
            <a:off x="2655342" y="823533"/>
            <a:ext cx="566568" cy="35500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232D18-6AAA-443D-9F13-1AAC5021046C}"/>
              </a:ext>
            </a:extLst>
          </p:cNvPr>
          <p:cNvSpPr/>
          <p:nvPr/>
        </p:nvSpPr>
        <p:spPr>
          <a:xfrm rot="8500283">
            <a:off x="3681069" y="823531"/>
            <a:ext cx="566568" cy="35500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4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994" y="36174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994" y="1850244"/>
            <a:ext cx="10162498" cy="2087304"/>
          </a:xfrm>
        </p:spPr>
        <p:txBody>
          <a:bodyPr>
            <a:noAutofit/>
          </a:bodyPr>
          <a:lstStyle/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, ‘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case: NRF24L01</a:t>
            </a:r>
          </a:p>
          <a:p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integers,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abstraction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, GPIO,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inversion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, SPI, buffering,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Demo,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takaways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1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644456" y="1087240"/>
            <a:ext cx="7639394" cy="39703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compose command to read or write a register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constexpr uint8_t compose( const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c, const reg r 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static_cast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uint8_t &gt;( c )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static_cast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uint8_t &gt;( r );  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status register bit-field masks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const uint8_t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status_rx_dr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= 0b0'0100'0000;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const uint8_t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status_tx_ds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= 0b0'0010'0000;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const uint8_t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status_max_rt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= 0b0'0001'0000;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const uint8_t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status_tx_full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= 0b0'0000'0001;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fifo_status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register bit-field masks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const uint8_t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fifo_status_tx_reuse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0b0'0100'0000;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const uint8_t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fifo_status_tx_full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= 0b0'0010'0000;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const uint8_t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fifo_status_tx_empty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0b0'0001'0000;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const uint8_t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fifo_status_rx_full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= 0b0'0000'0010;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const uint8_t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fifo_status_rx_empty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0b0'0000'0001;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36EB8386-486A-44FF-9499-0D0A39CA5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725" y="151179"/>
            <a:ext cx="979842" cy="1325563"/>
          </a:xfrm>
        </p:spPr>
        <p:txBody>
          <a:bodyPr/>
          <a:lstStyle/>
          <a:p>
            <a:r>
              <a:rPr lang="en-US" dirty="0"/>
              <a:t>5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B88BE81-7DAD-4385-809A-2D1FDE9A81DD}"/>
              </a:ext>
            </a:extLst>
          </p:cNvPr>
          <p:cNvSpPr/>
          <p:nvPr/>
        </p:nvSpPr>
        <p:spPr>
          <a:xfrm rot="8500283">
            <a:off x="3754420" y="1103242"/>
            <a:ext cx="566568" cy="35500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9B0FB7E-180E-4F41-BFDF-8B2977EC4C82}"/>
              </a:ext>
            </a:extLst>
          </p:cNvPr>
          <p:cNvSpPr/>
          <p:nvPr/>
        </p:nvSpPr>
        <p:spPr>
          <a:xfrm rot="8237959">
            <a:off x="6746233" y="2367401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24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644455" y="1087240"/>
            <a:ext cx="8500005" cy="5078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uint_fast8_t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read( const reg r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auto t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bus_transfer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compose(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r ) 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t.read_byte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read( const reg r, std::array&lt; uint8_t, n &gt; &amp; d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auto t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bus_transfer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compose(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r )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t.read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d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write( const reg r, uint8_t d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auto t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bus_transfer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compose(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r ) 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d );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write( const reg r, const std::array&lt; uint8_t, n &gt; &amp; d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auto t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bus_transfer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compose(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r ) 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d );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15D0625E-AAE4-4221-A440-590B447E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725" y="151179"/>
            <a:ext cx="979842" cy="1325563"/>
          </a:xfrm>
        </p:spPr>
        <p:txBody>
          <a:bodyPr/>
          <a:lstStyle/>
          <a:p>
            <a:r>
              <a:rPr lang="en-US" dirty="0"/>
              <a:t>6</a:t>
            </a:r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708D53A-ABB8-4410-B6D1-9533E830AF99}"/>
              </a:ext>
            </a:extLst>
          </p:cNvPr>
          <p:cNvSpPr/>
          <p:nvPr/>
        </p:nvSpPr>
        <p:spPr>
          <a:xfrm rot="8500283">
            <a:off x="2268354" y="931972"/>
            <a:ext cx="566568" cy="35500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8C59B34-7B71-40A7-82D2-8423C8D4E94F}"/>
              </a:ext>
            </a:extLst>
          </p:cNvPr>
          <p:cNvSpPr/>
          <p:nvPr/>
        </p:nvSpPr>
        <p:spPr>
          <a:xfrm rot="8500283">
            <a:off x="2943445" y="919831"/>
            <a:ext cx="566568" cy="35500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A549388-D53D-438C-9131-67309EF4D562}"/>
              </a:ext>
            </a:extLst>
          </p:cNvPr>
          <p:cNvSpPr/>
          <p:nvPr/>
        </p:nvSpPr>
        <p:spPr>
          <a:xfrm rot="19779644">
            <a:off x="1430108" y="2139033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2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709001" y="818299"/>
            <a:ext cx="8500005" cy="48936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========================================================================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basic functionality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========================================================================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========= status register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uint_fast8_t status(){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read( reg::status );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interrupts_clear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write( reg::status, read( reg::status ) );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uint8_t {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none      = 0b0'0000,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one_byte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0b0'1000,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two_bytes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0b0'1100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configure( const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write(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reg::config,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( read( reg::config ) &amp; 0xF3 )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static_cast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uint8_t&gt;( x )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1CA8CD5-7433-4E02-A965-E06EF319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725" y="151179"/>
            <a:ext cx="979842" cy="1325563"/>
          </a:xfrm>
        </p:spPr>
        <p:txBody>
          <a:bodyPr/>
          <a:lstStyle/>
          <a:p>
            <a:r>
              <a:rPr lang="en-US" dirty="0"/>
              <a:t>7</a:t>
            </a:r>
            <a:endParaRPr lang="en-GB" dirty="0"/>
          </a:p>
        </p:txBody>
      </p:sp>
      <p:sp>
        <p:nvSpPr>
          <p:cNvPr id="4" name="Arrow: Right 5">
            <a:extLst>
              <a:ext uri="{FF2B5EF4-FFF2-40B4-BE49-F238E27FC236}">
                <a16:creationId xmlns:a16="http://schemas.microsoft.com/office/drawing/2014/main" id="{FB88BE81-7DAD-4385-809A-2D1FDE9A81DD}"/>
              </a:ext>
            </a:extLst>
          </p:cNvPr>
          <p:cNvSpPr/>
          <p:nvPr/>
        </p:nvSpPr>
        <p:spPr>
          <a:xfrm rot="8500283">
            <a:off x="4116371" y="3217792"/>
            <a:ext cx="566568" cy="35500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71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719759" y="715062"/>
            <a:ext cx="8500005" cy="36009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=========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en_aa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register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pipe_autoack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const bool enabled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write( reg::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en_aa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enabled ? 0x3F : 0x00  );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pipe_autoack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uint_fast8_t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pipe, const bool enabled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if( pipe &lt;= 5 ){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uint8_t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read( reg::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en_aa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if( enabled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|= 1 &lt;&lt; pipe;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else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&amp;= ~ ( 1 &lt;&lt; pipe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write( reg::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en_aa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0240-7EBE-4CAF-874B-A432A85D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953" y="4402223"/>
            <a:ext cx="2316546" cy="1363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164B427D-85E5-4D52-B5E0-54FA1821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725" y="151179"/>
            <a:ext cx="979842" cy="1325563"/>
          </a:xfrm>
        </p:spPr>
        <p:txBody>
          <a:bodyPr/>
          <a:lstStyle/>
          <a:p>
            <a:r>
              <a:rPr lang="en-US" dirty="0"/>
              <a:t>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41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622939" y="58846"/>
            <a:ext cx="8500005" cy="67403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========================================================================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high-level (use cases) interface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========================================================================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mode_receive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chip_enable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::write( 0 );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switch to receive mode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uint8_t value = read( reg::config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value |= 0x01; // set RX bit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value |= 0x02; // set PWR_UP bit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write( reg::config, value 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flush receive queue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write(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flush_rx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interrupts_clear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chip_enable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::write( 1 );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timing:: template us&lt; 130 &gt;::wait();      	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mode_transmit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chip_enable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::write( 0 );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switch to transmit mode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uint8_t value = read( reg::config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value &amp;= 0xFE; // clear RX bit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value |= 0x02; // set PWR_UP bit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write( reg::config, value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chip_enable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::write( 1 );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flush transmit queue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write(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flush_tx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interrupts_clear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620107F-7939-4E14-B335-E1A77749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725" y="151179"/>
            <a:ext cx="979842" cy="1325563"/>
          </a:xfrm>
        </p:spPr>
        <p:txBody>
          <a:bodyPr/>
          <a:lstStyle/>
          <a:p>
            <a:r>
              <a:rPr lang="en-US" dirty="0"/>
              <a:t>9</a:t>
            </a:r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221D7F6-2726-4E96-B8B6-39B5EA51723E}"/>
              </a:ext>
            </a:extLst>
          </p:cNvPr>
          <p:cNvSpPr/>
          <p:nvPr/>
        </p:nvSpPr>
        <p:spPr>
          <a:xfrm rot="8237959">
            <a:off x="4454854" y="742996"/>
            <a:ext cx="566568" cy="355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8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2351592" y="1476742"/>
            <a:ext cx="6563630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air_configuration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channel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rate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c;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power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l;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address_length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al;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configure( const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air_configuration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 conf 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chip_enable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::write( 0 );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configure( conf.ch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configure(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conf.adr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configure(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configure(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conf.pwr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configure(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configure( conf.al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98ED08BC-5FC2-4A9A-B36F-C284F6FD9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725" y="151179"/>
            <a:ext cx="979842" cy="1325563"/>
          </a:xfrm>
        </p:spPr>
        <p:txBody>
          <a:bodyPr/>
          <a:lstStyle/>
          <a:p>
            <a:r>
              <a:rPr lang="en-US" dirty="0"/>
              <a:t>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01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7" y="2013194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18000" dirty="0"/>
              <a:t>Integers</a:t>
            </a:r>
          </a:p>
        </p:txBody>
      </p:sp>
      <p:pic>
        <p:nvPicPr>
          <p:cNvPr id="3074" name="Picture 2" descr="Afbeeldingsresultaat voor peter sommerl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1" y="5045075"/>
            <a:ext cx="1490345" cy="148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85" y="25164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Don’t use naked int types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2EEA3D-6F41-4817-9812-5B3D4585DF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891" y="1466116"/>
          <a:ext cx="11336694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2245">
                  <a:extLst>
                    <a:ext uri="{9D8B030D-6E8A-4147-A177-3AD203B41FA5}">
                      <a16:colId xmlns:a16="http://schemas.microsoft.com/office/drawing/2014/main" val="2237354735"/>
                    </a:ext>
                  </a:extLst>
                </a:gridCol>
                <a:gridCol w="7604449">
                  <a:extLst>
                    <a:ext uri="{9D8B030D-6E8A-4147-A177-3AD203B41FA5}">
                      <a16:colId xmlns:a16="http://schemas.microsoft.com/office/drawing/2014/main" val="529277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 types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for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14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int_fast8_t, uint_fast8_t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int_fast16_t, uint_fast16_t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int_fast32_t, uint_fast32_t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int_fast64_t, uint_fast64_t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Passing a value around quickly </a:t>
                      </a:r>
                    </a:p>
                    <a:p>
                      <a:r>
                        <a:rPr lang="en-US" dirty="0"/>
                        <a:t>(variables, function parameters, return values)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Compile chooses the fastest option (64: 16-&gt;64)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409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int_least8_t, uint_least8_t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int_least16_t, uint_least16_t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int_least32_t, uint_least32_t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int_least64_t, uint_least64_t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Storing a value when size matters (more than CPU speed, or always?)</a:t>
                      </a:r>
                    </a:p>
                    <a:p>
                      <a:r>
                        <a:rPr lang="en-US" dirty="0"/>
                        <a:t>(large arrays)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Compiler chooses the exact or next-larger option (no 16? 16-&gt;32)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5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int8_t, uint8_t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int16_t, uint16_t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int32_t, uint32_t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int64_t, uint64_t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Forcing a fixed size </a:t>
                      </a:r>
                    </a:p>
                    <a:p>
                      <a:r>
                        <a:rPr lang="en-US" dirty="0"/>
                        <a:t>(layout in memory)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Compiler must use the exact size (no 16? uint16_t fails)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926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2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994" y="72750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Signed or unsigned?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A937286-73AC-4A36-8DAD-D2B282DDFC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61994" y="2716416"/>
          <a:ext cx="81279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4349">
                  <a:extLst>
                    <a:ext uri="{9D8B030D-6E8A-4147-A177-3AD203B41FA5}">
                      <a16:colId xmlns:a16="http://schemas.microsoft.com/office/drawing/2014/main" val="1007239349"/>
                    </a:ext>
                  </a:extLst>
                </a:gridCol>
                <a:gridCol w="3125755">
                  <a:extLst>
                    <a:ext uri="{9D8B030D-6E8A-4147-A177-3AD203B41FA5}">
                      <a16:colId xmlns:a16="http://schemas.microsoft.com/office/drawing/2014/main" val="3967957570"/>
                    </a:ext>
                  </a:extLst>
                </a:gridCol>
                <a:gridCol w="2767895">
                  <a:extLst>
                    <a:ext uri="{9D8B030D-6E8A-4147-A177-3AD203B41FA5}">
                      <a16:colId xmlns:a16="http://schemas.microsoft.com/office/drawing/2014/main" val="339026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Flavour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Literals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78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signed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Counting things</a:t>
                      </a:r>
                    </a:p>
                    <a:p>
                      <a:r>
                        <a:rPr lang="en-US" dirty="0"/>
                        <a:t>Value arithmetic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72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unsigned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patterns</a:t>
                      </a:r>
                    </a:p>
                    <a:p>
                      <a:r>
                        <a:rPr lang="en-US" dirty="0"/>
                        <a:t>Bitwise arithmetic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 or binary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06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ASCII characters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‘a’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080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03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37EDC1-0232-4CFB-AE4B-AB3CBE85F22E}"/>
              </a:ext>
            </a:extLst>
          </p:cNvPr>
          <p:cNvSpPr txBox="1">
            <a:spLocks/>
          </p:cNvSpPr>
          <p:nvPr/>
        </p:nvSpPr>
        <p:spPr>
          <a:xfrm>
            <a:off x="1390341" y="913954"/>
            <a:ext cx="10162498" cy="208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-correct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25F39-A65A-4A7E-B6D1-0865D784CB22}"/>
              </a:ext>
            </a:extLst>
          </p:cNvPr>
          <p:cNvSpPr txBox="1"/>
          <p:nvPr/>
        </p:nvSpPr>
        <p:spPr>
          <a:xfrm>
            <a:off x="1390341" y="1957606"/>
            <a:ext cx="5905135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uint8_t n = 12;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n++;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int8_t x = 0x12;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x |= 0x03;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814CC1-E8F4-45E3-8FA1-CCB52E613D50}"/>
              </a:ext>
            </a:extLst>
          </p:cNvPr>
          <p:cNvSpPr txBox="1">
            <a:spLocks/>
          </p:cNvSpPr>
          <p:nvPr/>
        </p:nvSpPr>
        <p:spPr>
          <a:xfrm>
            <a:off x="1749856" y="2192284"/>
            <a:ext cx="1671075" cy="264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int_fast8_t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25B3AB-D6AB-40B8-91C1-1E39248F0A65}"/>
              </a:ext>
            </a:extLst>
          </p:cNvPr>
          <p:cNvSpPr txBox="1">
            <a:spLocks/>
          </p:cNvSpPr>
          <p:nvPr/>
        </p:nvSpPr>
        <p:spPr>
          <a:xfrm>
            <a:off x="1749857" y="3187984"/>
            <a:ext cx="1671074" cy="312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uint_fast8_t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4009D6-F523-4A6B-8490-C525A2CFA339}"/>
              </a:ext>
            </a:extLst>
          </p:cNvPr>
          <p:cNvCxnSpPr>
            <a:cxnSpLocks/>
          </p:cNvCxnSpPr>
          <p:nvPr/>
        </p:nvCxnSpPr>
        <p:spPr>
          <a:xfrm>
            <a:off x="1835918" y="2630908"/>
            <a:ext cx="79970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F1A5AD-EDCA-410F-8FD7-4DDD361BE0E6}"/>
              </a:ext>
            </a:extLst>
          </p:cNvPr>
          <p:cNvCxnSpPr>
            <a:cxnSpLocks/>
          </p:cNvCxnSpPr>
          <p:nvPr/>
        </p:nvCxnSpPr>
        <p:spPr>
          <a:xfrm>
            <a:off x="1749857" y="3590132"/>
            <a:ext cx="79970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F4E8CC-F0FA-46D5-880E-84EDFE7FA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236" y="4604918"/>
            <a:ext cx="10162498" cy="2087304"/>
          </a:xfrm>
        </p:spPr>
        <p:txBody>
          <a:bodyPr>
            <a:noAutofit/>
          </a:bodyPr>
          <a:lstStyle/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signed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 (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-) types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bit- (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-) types</a:t>
            </a:r>
          </a:p>
        </p:txBody>
      </p:sp>
    </p:spTree>
    <p:extLst>
      <p:ext uri="{BB962C8B-B14F-4D97-AF65-F5344CB8AC3E}">
        <p14:creationId xmlns:p14="http://schemas.microsoft.com/office/powerpoint/2010/main" val="95706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5" y="971627"/>
            <a:ext cx="4337538" cy="5147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46" y="1201292"/>
            <a:ext cx="6852829" cy="367071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2567354" y="3428003"/>
            <a:ext cx="2351967" cy="45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ounded Rectangle 9"/>
          <p:cNvSpPr/>
          <p:nvPr/>
        </p:nvSpPr>
        <p:spPr>
          <a:xfrm rot="21259022">
            <a:off x="5369969" y="3064889"/>
            <a:ext cx="1534922" cy="351694"/>
          </a:xfrm>
          <a:prstGeom prst="roundRect">
            <a:avLst/>
          </a:prstGeom>
          <a:noFill/>
          <a:ln w="1682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686788" y="5298830"/>
            <a:ext cx="2808904" cy="691662"/>
          </a:xfrm>
          <a:solidFill>
            <a:srgbClr val="92D050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HBO-ICT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11969" y="1063013"/>
            <a:ext cx="7127631" cy="3834836"/>
          </a:xfrm>
          <a:prstGeom prst="roundRect">
            <a:avLst/>
          </a:prstGeom>
          <a:noFill/>
          <a:ln w="168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own Arrow 8"/>
          <p:cNvSpPr/>
          <p:nvPr/>
        </p:nvSpPr>
        <p:spPr>
          <a:xfrm rot="8420794">
            <a:off x="6759068" y="3502946"/>
            <a:ext cx="515816" cy="179822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367BDF-BFDB-452F-A37A-B411130FD2C8}"/>
              </a:ext>
            </a:extLst>
          </p:cNvPr>
          <p:cNvSpPr txBox="1">
            <a:spLocks/>
          </p:cNvSpPr>
          <p:nvPr/>
        </p:nvSpPr>
        <p:spPr>
          <a:xfrm>
            <a:off x="844423" y="629754"/>
            <a:ext cx="10162498" cy="208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-correct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E94DF-20FF-4CFB-ACAD-223C4BD96863}"/>
              </a:ext>
            </a:extLst>
          </p:cNvPr>
          <p:cNvSpPr txBox="1"/>
          <p:nvPr/>
        </p:nvSpPr>
        <p:spPr>
          <a:xfrm>
            <a:off x="844423" y="1758471"/>
            <a:ext cx="5905135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 int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8; ++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 . . .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int n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wait_ms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( 50’000 );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814CC1-E8F4-45E3-8FA1-CCB52E613D50}"/>
              </a:ext>
            </a:extLst>
          </p:cNvPr>
          <p:cNvSpPr txBox="1">
            <a:spLocks/>
          </p:cNvSpPr>
          <p:nvPr/>
        </p:nvSpPr>
        <p:spPr>
          <a:xfrm>
            <a:off x="1419928" y="2044999"/>
            <a:ext cx="2069108" cy="227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int_fast8_t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66511F-1C04-4D9D-A382-3A0D2548F054}"/>
              </a:ext>
            </a:extLst>
          </p:cNvPr>
          <p:cNvSpPr txBox="1">
            <a:spLocks/>
          </p:cNvSpPr>
          <p:nvPr/>
        </p:nvSpPr>
        <p:spPr>
          <a:xfrm>
            <a:off x="2642741" y="2795651"/>
            <a:ext cx="1692590" cy="28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int_fast32_t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6FDF1E-A1D0-4318-B619-8ECB02DD2147}"/>
              </a:ext>
            </a:extLst>
          </p:cNvPr>
          <p:cNvCxnSpPr>
            <a:cxnSpLocks/>
          </p:cNvCxnSpPr>
          <p:nvPr/>
        </p:nvCxnSpPr>
        <p:spPr>
          <a:xfrm>
            <a:off x="1925618" y="2420138"/>
            <a:ext cx="34424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F71B86-78AA-4B80-B304-D9A4304D0D5E}"/>
              </a:ext>
            </a:extLst>
          </p:cNvPr>
          <p:cNvCxnSpPr>
            <a:cxnSpLocks/>
          </p:cNvCxnSpPr>
          <p:nvPr/>
        </p:nvCxnSpPr>
        <p:spPr>
          <a:xfrm>
            <a:off x="3024691" y="3153451"/>
            <a:ext cx="34424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3585C5-2E50-45EC-92BD-92F9D64EA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88" y="4428629"/>
            <a:ext cx="10162498" cy="2087304"/>
          </a:xfrm>
        </p:spPr>
        <p:txBody>
          <a:bodyPr>
            <a:noAutofit/>
          </a:bodyPr>
          <a:lstStyle/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specify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of bits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3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3F4B9C-C6C9-4A8D-9587-04F843BCD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32" y="1063457"/>
            <a:ext cx="7275863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-correct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374E6-61AC-4ACE-AC13-EF7FBF62FF38}"/>
              </a:ext>
            </a:extLst>
          </p:cNvPr>
          <p:cNvSpPr txBox="1"/>
          <p:nvPr/>
        </p:nvSpPr>
        <p:spPr>
          <a:xfrm>
            <a:off x="731688" y="2059952"/>
            <a:ext cx="6020804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 int16_t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50’000; ++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8192BB-DBBF-4320-97BD-8CD6DF01F50E}"/>
              </a:ext>
            </a:extLst>
          </p:cNvPr>
          <p:cNvSpPr txBox="1">
            <a:spLocks/>
          </p:cNvSpPr>
          <p:nvPr/>
        </p:nvSpPr>
        <p:spPr>
          <a:xfrm>
            <a:off x="1498250" y="2340365"/>
            <a:ext cx="1973160" cy="3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uint_fast16_t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2370FA-7FE3-4C34-89F8-1FF9CF53187E}"/>
              </a:ext>
            </a:extLst>
          </p:cNvPr>
          <p:cNvCxnSpPr>
            <a:cxnSpLocks/>
          </p:cNvCxnSpPr>
          <p:nvPr/>
        </p:nvCxnSpPr>
        <p:spPr>
          <a:xfrm>
            <a:off x="1745676" y="2698384"/>
            <a:ext cx="87588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613A87-7AFD-4547-8BBE-D5B50F092496}"/>
              </a:ext>
            </a:extLst>
          </p:cNvPr>
          <p:cNvSpPr txBox="1">
            <a:spLocks/>
          </p:cNvSpPr>
          <p:nvPr/>
        </p:nvSpPr>
        <p:spPr>
          <a:xfrm>
            <a:off x="731688" y="4353323"/>
            <a:ext cx="10162498" cy="208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in most cases,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allow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16160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3F4B9C-C6C9-4A8D-9587-04F843BCD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673" y="945123"/>
            <a:ext cx="10162498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-correct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374E6-61AC-4ACE-AC13-EF7FBF62FF38}"/>
              </a:ext>
            </a:extLst>
          </p:cNvPr>
          <p:cNvSpPr txBox="1"/>
          <p:nvPr/>
        </p:nvSpPr>
        <p:spPr>
          <a:xfrm>
            <a:off x="713329" y="1941618"/>
            <a:ext cx="4428673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ip_header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short int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port_number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. . 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 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8192BB-DBBF-4320-97BD-8CD6DF01F50E}"/>
              </a:ext>
            </a:extLst>
          </p:cNvPr>
          <p:cNvSpPr txBox="1">
            <a:spLocks/>
          </p:cNvSpPr>
          <p:nvPr/>
        </p:nvSpPr>
        <p:spPr>
          <a:xfrm>
            <a:off x="1479891" y="2222031"/>
            <a:ext cx="1515090" cy="34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uint16_t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2370FA-7FE3-4C34-89F8-1FF9CF53187E}"/>
              </a:ext>
            </a:extLst>
          </p:cNvPr>
          <p:cNvCxnSpPr>
            <a:cxnSpLocks/>
          </p:cNvCxnSpPr>
          <p:nvPr/>
        </p:nvCxnSpPr>
        <p:spPr>
          <a:xfrm>
            <a:off x="1479891" y="2844862"/>
            <a:ext cx="114482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7AF6184-D31F-46F1-9112-69A37551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220" y="1941618"/>
            <a:ext cx="4153114" cy="243094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198BA-00E3-4D60-B45B-02564502F623}"/>
              </a:ext>
            </a:extLst>
          </p:cNvPr>
          <p:cNvSpPr txBox="1">
            <a:spLocks/>
          </p:cNvSpPr>
          <p:nvPr/>
        </p:nvSpPr>
        <p:spPr>
          <a:xfrm>
            <a:off x="638025" y="4955096"/>
            <a:ext cx="11464328" cy="208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fixed-size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types (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3600" dirty="0">
                <a:latin typeface="Arial" panose="020B0604020202020204" pitchFamily="34" charset="0"/>
                <a:cs typeface="Arial" panose="020B0604020202020204" pitchFamily="34" charset="0"/>
              </a:rPr>
              <a:t> fixing a </a:t>
            </a:r>
            <a:r>
              <a:rPr lang="nl-NL" sz="3600" dirty="0" err="1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endParaRPr lang="nl-N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30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3F4B9C-C6C9-4A8D-9587-04F843BCD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32" y="1461025"/>
            <a:ext cx="10162498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-correct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374E6-61AC-4ACE-AC13-EF7FBF62FF38}"/>
              </a:ext>
            </a:extLst>
          </p:cNvPr>
          <p:cNvSpPr txBox="1"/>
          <p:nvPr/>
        </p:nvSpPr>
        <p:spPr>
          <a:xfrm>
            <a:off x="731688" y="2457520"/>
            <a:ext cx="6365049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uint16_t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big_array_of_counts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[ 10’000 ];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8192BB-DBBF-4320-97BD-8CD6DF01F50E}"/>
              </a:ext>
            </a:extLst>
          </p:cNvPr>
          <p:cNvSpPr txBox="1">
            <a:spLocks/>
          </p:cNvSpPr>
          <p:nvPr/>
        </p:nvSpPr>
        <p:spPr>
          <a:xfrm>
            <a:off x="852792" y="2702872"/>
            <a:ext cx="2037706" cy="342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uint_least16_t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2370FA-7FE3-4C34-89F8-1FF9CF53187E}"/>
              </a:ext>
            </a:extLst>
          </p:cNvPr>
          <p:cNvCxnSpPr>
            <a:cxnSpLocks/>
          </p:cNvCxnSpPr>
          <p:nvPr/>
        </p:nvCxnSpPr>
        <p:spPr>
          <a:xfrm>
            <a:off x="1143247" y="3106711"/>
            <a:ext cx="96194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FC8531-DD32-4774-B936-826273F94F3C}"/>
              </a:ext>
            </a:extLst>
          </p:cNvPr>
          <p:cNvSpPr txBox="1">
            <a:spLocks/>
          </p:cNvSpPr>
          <p:nvPr/>
        </p:nvSpPr>
        <p:spPr>
          <a:xfrm>
            <a:off x="731688" y="4353323"/>
            <a:ext cx="10162498" cy="208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‘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least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memory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endParaRPr lang="nl-N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1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3F4B9C-C6C9-4A8D-9587-04F843BCD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192" y="1203306"/>
            <a:ext cx="10162498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-correct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374E6-61AC-4ACE-AC13-EF7FBF62FF38}"/>
              </a:ext>
            </a:extLst>
          </p:cNvPr>
          <p:cNvSpPr txBox="1"/>
          <p:nvPr/>
        </p:nvSpPr>
        <p:spPr>
          <a:xfrm>
            <a:off x="891905" y="2246958"/>
            <a:ext cx="5905135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f( char * p );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f( ”Hi there” 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8192BB-DBBF-4320-97BD-8CD6DF01F50E}"/>
              </a:ext>
            </a:extLst>
          </p:cNvPr>
          <p:cNvSpPr txBox="1">
            <a:spLocks/>
          </p:cNvSpPr>
          <p:nvPr/>
        </p:nvSpPr>
        <p:spPr>
          <a:xfrm>
            <a:off x="2009833" y="2505141"/>
            <a:ext cx="2275296" cy="436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nl-NL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nl-NL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2370FA-7FE3-4C34-89F8-1FF9CF53187E}"/>
              </a:ext>
            </a:extLst>
          </p:cNvPr>
          <p:cNvCxnSpPr>
            <a:cxnSpLocks/>
          </p:cNvCxnSpPr>
          <p:nvPr/>
        </p:nvCxnSpPr>
        <p:spPr>
          <a:xfrm>
            <a:off x="2269864" y="2907774"/>
            <a:ext cx="73152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EFE6911-9E65-4631-8B91-1D1AF449C3F0}"/>
              </a:ext>
            </a:extLst>
          </p:cNvPr>
          <p:cNvSpPr txBox="1">
            <a:spLocks/>
          </p:cNvSpPr>
          <p:nvPr/>
        </p:nvSpPr>
        <p:spPr>
          <a:xfrm>
            <a:off x="889192" y="4611042"/>
            <a:ext cx="10162498" cy="208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leave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heritage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endParaRPr lang="nl-N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7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3F4B9C-C6C9-4A8D-9587-04F843BCD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192" y="1461489"/>
            <a:ext cx="10162498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const-eager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374E6-61AC-4ACE-AC13-EF7FBF62FF38}"/>
              </a:ext>
            </a:extLst>
          </p:cNvPr>
          <p:cNvSpPr txBox="1"/>
          <p:nvPr/>
        </p:nvSpPr>
        <p:spPr>
          <a:xfrm>
            <a:off x="891905" y="2505141"/>
            <a:ext cx="5905135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print(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some_large_type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 p );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8192BB-DBBF-4320-97BD-8CD6DF01F50E}"/>
              </a:ext>
            </a:extLst>
          </p:cNvPr>
          <p:cNvSpPr txBox="1">
            <a:spLocks/>
          </p:cNvSpPr>
          <p:nvPr/>
        </p:nvSpPr>
        <p:spPr>
          <a:xfrm>
            <a:off x="2289532" y="2752038"/>
            <a:ext cx="3293688" cy="424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nl-NL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some_large_type</a:t>
            </a:r>
            <a:r>
              <a:rPr lang="nl-NL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2370FA-7FE3-4C34-89F8-1FF9CF53187E}"/>
              </a:ext>
            </a:extLst>
          </p:cNvPr>
          <p:cNvCxnSpPr>
            <a:cxnSpLocks/>
          </p:cNvCxnSpPr>
          <p:nvPr/>
        </p:nvCxnSpPr>
        <p:spPr>
          <a:xfrm>
            <a:off x="2840019" y="3187473"/>
            <a:ext cx="179652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9DA80C-0E14-4271-8BFC-209AFFD7CA1C}"/>
              </a:ext>
            </a:extLst>
          </p:cNvPr>
          <p:cNvSpPr txBox="1">
            <a:spLocks/>
          </p:cNvSpPr>
          <p:nvPr/>
        </p:nvSpPr>
        <p:spPr>
          <a:xfrm>
            <a:off x="889192" y="4465473"/>
            <a:ext cx="10162498" cy="208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must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endParaRPr lang="nl-N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9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994" y="55537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Integers are easy!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994" y="1969295"/>
            <a:ext cx="10162498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Just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-correct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-correct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-correct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-correct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const-eager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0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74" y="455371"/>
            <a:ext cx="11779623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16000" dirty="0" err="1" smtClean="0"/>
              <a:t>Abstraction</a:t>
            </a:r>
            <a:endParaRPr lang="nl-NL" sz="16000" dirty="0" smtClean="0"/>
          </a:p>
          <a:p>
            <a:pPr marL="0" indent="0" algn="ctr">
              <a:buNone/>
            </a:pPr>
            <a:r>
              <a:rPr lang="nl-NL" sz="4000" dirty="0" smtClean="0"/>
              <a:t>-</a:t>
            </a:r>
          </a:p>
          <a:p>
            <a:pPr marL="0" indent="0" algn="ctr">
              <a:buNone/>
            </a:pPr>
            <a:r>
              <a:rPr lang="nl-NL" sz="16000" dirty="0" err="1" smtClean="0"/>
              <a:t>Configuration</a:t>
            </a:r>
            <a:endParaRPr lang="nl-NL" sz="16000" dirty="0"/>
          </a:p>
        </p:txBody>
      </p:sp>
    </p:spTree>
    <p:extLst>
      <p:ext uri="{BB962C8B-B14F-4D97-AF65-F5344CB8AC3E}">
        <p14:creationId xmlns:p14="http://schemas.microsoft.com/office/powerpoint/2010/main" val="20523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4751" y="2227472"/>
            <a:ext cx="10309742" cy="2087304"/>
          </a:xfrm>
        </p:spPr>
        <p:txBody>
          <a:bodyPr>
            <a:noAutofit/>
          </a:bodyPr>
          <a:lstStyle/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Tailoring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Parmeterization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Construction 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one-phase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two-phase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fbeeldingsresultaat voor I don't care">
            <a:extLst>
              <a:ext uri="{FF2B5EF4-FFF2-40B4-BE49-F238E27FC236}">
                <a16:creationId xmlns:a16="http://schemas.microsoft.com/office/drawing/2014/main" id="{D51953A9-AFDD-426D-A796-B2FCA736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994" y="170767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fbeeldingsresultaat voor a rose by any other">
            <a:extLst>
              <a:ext uri="{FF2B5EF4-FFF2-40B4-BE49-F238E27FC236}">
                <a16:creationId xmlns:a16="http://schemas.microsoft.com/office/drawing/2014/main" id="{E0F9C674-B379-4459-9242-1CF13AB7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71" y="3586876"/>
            <a:ext cx="2655622" cy="117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type="title"/>
          </p:nvPr>
        </p:nvSpPr>
        <p:spPr>
          <a:xfrm>
            <a:off x="661649" y="376238"/>
            <a:ext cx="10515600" cy="13255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made more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0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696"/>
            <a:ext cx="10515600" cy="1325563"/>
          </a:xfrm>
        </p:spPr>
        <p:txBody>
          <a:bodyPr/>
          <a:lstStyle/>
          <a:p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l-NL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a LED (as </a:t>
            </a:r>
            <a:r>
              <a:rPr lang="nl-NL" b="1" dirty="0" err="1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 as we </a:t>
            </a:r>
            <a:r>
              <a:rPr lang="nl-NL" b="1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26" name="Picture 2" descr="Afbeeldingsresultaat voor l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1446"/>
            <a:ext cx="7685356" cy="45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15DA76-7D0C-41B6-914A-01D5DC2DF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389" y="1701446"/>
            <a:ext cx="2903390" cy="2226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3C9039-7F50-4FFF-A316-5ACCDA08A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389" y="4128416"/>
            <a:ext cx="2903390" cy="20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514350"/>
            <a:ext cx="8582025" cy="610544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95600" y="5229225"/>
            <a:ext cx="6969162" cy="733425"/>
          </a:xfrm>
          <a:prstGeom prst="roundRect">
            <a:avLst/>
          </a:prstGeom>
          <a:noFill/>
          <a:ln w="1682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EA9A4D2-16B6-4D21-914A-F98BE1B82A45}"/>
              </a:ext>
            </a:extLst>
          </p:cNvPr>
          <p:cNvSpPr/>
          <p:nvPr/>
        </p:nvSpPr>
        <p:spPr>
          <a:xfrm>
            <a:off x="10101428" y="2162287"/>
            <a:ext cx="258183" cy="3800363"/>
          </a:xfrm>
          <a:prstGeom prst="rightBrac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4874275-74AF-47C3-919C-22ABAEC75898}"/>
              </a:ext>
            </a:extLst>
          </p:cNvPr>
          <p:cNvSpPr/>
          <p:nvPr/>
        </p:nvSpPr>
        <p:spPr>
          <a:xfrm>
            <a:off x="10601995" y="5229225"/>
            <a:ext cx="286870" cy="733425"/>
          </a:xfrm>
          <a:prstGeom prst="rightBrac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CFA941-83CD-451D-A47A-2E3C3870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995" y="3875191"/>
            <a:ext cx="1409250" cy="546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~ 400/y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9A9792-338D-4942-8804-2071FAEA6A9B}"/>
              </a:ext>
            </a:extLst>
          </p:cNvPr>
          <p:cNvSpPr txBox="1">
            <a:spLocks/>
          </p:cNvSpPr>
          <p:nvPr/>
        </p:nvSpPr>
        <p:spPr>
          <a:xfrm>
            <a:off x="11109733" y="5376626"/>
            <a:ext cx="1409250" cy="546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~ 60/y</a:t>
            </a:r>
          </a:p>
        </p:txBody>
      </p:sp>
    </p:spTree>
    <p:extLst>
      <p:ext uri="{BB962C8B-B14F-4D97-AF65-F5344CB8AC3E}">
        <p14:creationId xmlns:p14="http://schemas.microsoft.com/office/powerpoint/2010/main" val="228147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442" y="11246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atMega328 (Arduino Uno)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42" y="1406540"/>
            <a:ext cx="7029450" cy="1323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442" y="2905744"/>
            <a:ext cx="7029450" cy="1476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442" y="4581477"/>
            <a:ext cx="7029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6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76" y="39162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Toggle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863301" y="1717190"/>
            <a:ext cx="5063367" cy="40934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&amp;= ~( 0b01 &lt;&lt; 5 );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|= ( 0b01 &lt;&lt; 5 );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DDRB |= ( 0b01 &lt;&lt; 5 );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toggle();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269B3-BBCA-41BB-B0CF-9F92858A190B}"/>
              </a:ext>
            </a:extLst>
          </p:cNvPr>
          <p:cNvSpPr txBox="1"/>
          <p:nvPr/>
        </p:nvSpPr>
        <p:spPr>
          <a:xfrm>
            <a:off x="6913581" y="4374868"/>
            <a:ext cx="428633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00000080 &lt;_Z6togglev&gt;: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98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9a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rjmp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.-6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9400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CF5A2-3DEC-4114-BBDA-11DDE80FC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31" y="494688"/>
            <a:ext cx="7651071" cy="586862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885D8F-9561-4B07-93F2-527B1286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985" y="918207"/>
            <a:ext cx="2065300" cy="80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375 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D62C1-DE19-4D66-950C-EAC0114B2017}"/>
              </a:ext>
            </a:extLst>
          </p:cNvPr>
          <p:cNvSpPr txBox="1"/>
          <p:nvPr/>
        </p:nvSpPr>
        <p:spPr>
          <a:xfrm>
            <a:off x="8211754" y="1963344"/>
            <a:ext cx="373649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00000080 &lt;_Z6togglev&gt;: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98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9a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rjmp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.-6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5C89D6-7AA3-4AE8-BA26-7F27A0904B9D}"/>
              </a:ext>
            </a:extLst>
          </p:cNvPr>
          <p:cNvSpPr txBox="1">
            <a:spLocks/>
          </p:cNvSpPr>
          <p:nvPr/>
        </p:nvSpPr>
        <p:spPr>
          <a:xfrm>
            <a:off x="8620544" y="4139003"/>
            <a:ext cx="3826054" cy="1577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16 MHz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62.5 ns/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instr</a:t>
            </a: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 * 2 </a:t>
            </a:r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cycles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6 * 62.5 ns = 350 ns</a:t>
            </a:r>
          </a:p>
        </p:txBody>
      </p:sp>
    </p:spTree>
    <p:extLst>
      <p:ext uri="{BB962C8B-B14F-4D97-AF65-F5344CB8AC3E}">
        <p14:creationId xmlns:p14="http://schemas.microsoft.com/office/powerpoint/2010/main" val="187311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237" y="18961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Configuration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84" y="1601243"/>
            <a:ext cx="10162498" cy="2087304"/>
          </a:xfrm>
        </p:spPr>
        <p:txBody>
          <a:bodyPr>
            <a:noAutofit/>
          </a:bodyPr>
          <a:lstStyle/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source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Macro’s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Global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Parameters (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OO : object parameters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Template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925E4-E6A9-49A9-9A61-77BFDD902C7B}"/>
              </a:ext>
            </a:extLst>
          </p:cNvPr>
          <p:cNvSpPr txBox="1"/>
          <p:nvPr/>
        </p:nvSpPr>
        <p:spPr>
          <a:xfrm>
            <a:off x="6887583" y="1515182"/>
            <a:ext cx="4892041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&amp;= ~( 0b01 &lt;&lt; 5 );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|= ( 0b01 &lt;&lt; 5 );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643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4" y="48007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PORT/PIN macros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AD1F8-6FDB-4768-8870-342C76FB6642}"/>
              </a:ext>
            </a:extLst>
          </p:cNvPr>
          <p:cNvSpPr txBox="1"/>
          <p:nvPr/>
        </p:nvSpPr>
        <p:spPr>
          <a:xfrm>
            <a:off x="492588" y="2315701"/>
            <a:ext cx="4273050" cy="3046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PORT PORTB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DDR  DDRB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PIN  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”toggle.hpp”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DDR |= ( 0b01 &lt;&lt; PIN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D808-44EA-421F-850C-51959E757DC6}"/>
              </a:ext>
            </a:extLst>
          </p:cNvPr>
          <p:cNvSpPr txBox="1"/>
          <p:nvPr/>
        </p:nvSpPr>
        <p:spPr>
          <a:xfrm>
            <a:off x="3642680" y="1685658"/>
            <a:ext cx="4130722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toggle.hpp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 &amp;= ~( 0b01 &lt;&lt; PIN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 |= ( 0b01 &lt;&lt; PIN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CB2DC-6171-4F5F-8F85-A3A1E4F437DC}"/>
              </a:ext>
            </a:extLst>
          </p:cNvPr>
          <p:cNvSpPr txBox="1"/>
          <p:nvPr/>
        </p:nvSpPr>
        <p:spPr>
          <a:xfrm>
            <a:off x="8096924" y="4287263"/>
            <a:ext cx="3747247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00000080 &lt;_Z6togglev&gt;: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98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9a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rjmp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.-6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8DDD43-8D6E-402A-98FB-1415C639E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5077" y="3389461"/>
            <a:ext cx="2065300" cy="80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375 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48E6F-660F-4E89-B635-39ACC449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765" y="507816"/>
            <a:ext cx="3285924" cy="25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0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31FEDD-4CBF-4049-AEC0-4A375FBC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202" y="492740"/>
            <a:ext cx="3285924" cy="2520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4" y="48007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a SET macro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AD1F8-6FDB-4768-8870-342C76FB6642}"/>
              </a:ext>
            </a:extLst>
          </p:cNvPr>
          <p:cNvSpPr txBox="1"/>
          <p:nvPr/>
        </p:nvSpPr>
        <p:spPr>
          <a:xfrm>
            <a:off x="266678" y="2592273"/>
            <a:ext cx="4391383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PIN_SET( x )           \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x ){                    \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&amp;= ~( 0b01 &lt;&lt; 5 ); \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else  {                   \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|= ( 0b01 &lt;&lt; 5 );  \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”toggle.hpp”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DDRB |= 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D808-44EA-421F-850C-51959E757DC6}"/>
              </a:ext>
            </a:extLst>
          </p:cNvPr>
          <p:cNvSpPr txBox="1"/>
          <p:nvPr/>
        </p:nvSpPr>
        <p:spPr>
          <a:xfrm>
            <a:off x="4492535" y="1549802"/>
            <a:ext cx="4130722" cy="255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toggle.hpp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in some library file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&amp;= ~( 0b01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|= 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5039-8666-46FC-ACBC-3E362E40BF28}"/>
              </a:ext>
            </a:extLst>
          </p:cNvPr>
          <p:cNvSpPr txBox="1"/>
          <p:nvPr/>
        </p:nvSpPr>
        <p:spPr>
          <a:xfrm>
            <a:off x="8118178" y="4338702"/>
            <a:ext cx="3807144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00000080 &lt;_Z6togglev&gt;: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98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9a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rjmp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.-6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B8EB9D-2C99-416F-86AE-316C1CD90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5077" y="3185512"/>
            <a:ext cx="2065300" cy="80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375 ns</a:t>
            </a:r>
          </a:p>
        </p:txBody>
      </p:sp>
    </p:spTree>
    <p:extLst>
      <p:ext uri="{BB962C8B-B14F-4D97-AF65-F5344CB8AC3E}">
        <p14:creationId xmlns:p14="http://schemas.microsoft.com/office/powerpoint/2010/main" val="231725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4" y="48007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a set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AD1F8-6FDB-4768-8870-342C76FB6642}"/>
              </a:ext>
            </a:extLst>
          </p:cNvPr>
          <p:cNvSpPr txBox="1"/>
          <p:nvPr/>
        </p:nvSpPr>
        <p:spPr>
          <a:xfrm>
            <a:off x="101152" y="2603031"/>
            <a:ext cx="4391383" cy="403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bool x ){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x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&amp;= ~( 0b01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else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|= 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DDRB |= 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D808-44EA-421F-850C-51959E757DC6}"/>
              </a:ext>
            </a:extLst>
          </p:cNvPr>
          <p:cNvSpPr txBox="1"/>
          <p:nvPr/>
        </p:nvSpPr>
        <p:spPr>
          <a:xfrm>
            <a:off x="4030639" y="1528287"/>
            <a:ext cx="2628345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toggle.cpp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E5039-8666-46FC-ACBC-3E362E40BF28}"/>
              </a:ext>
            </a:extLst>
          </p:cNvPr>
          <p:cNvSpPr txBox="1"/>
          <p:nvPr/>
        </p:nvSpPr>
        <p:spPr>
          <a:xfrm>
            <a:off x="7132320" y="1668944"/>
            <a:ext cx="4502545" cy="4708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00000080 &lt;_Z7pin_setb&gt;: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88 23   and	r24, r24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 f0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.+4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98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	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08 95   ret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9a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08 95   ret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0000008c &lt;_Z6togglev&gt;: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98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0x05, 5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80 e0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r24, 0x00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0e 94 40 00  call 0x80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fb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rjmp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.-10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6A02B-7861-4634-8C4E-00EB4C7C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0" y="193303"/>
            <a:ext cx="1754713" cy="13564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E8FAF-52EC-4E69-AA46-337BF58D8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89" y="582162"/>
            <a:ext cx="2334241" cy="80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1125 ns</a:t>
            </a:r>
          </a:p>
        </p:txBody>
      </p:sp>
    </p:spTree>
    <p:extLst>
      <p:ext uri="{BB962C8B-B14F-4D97-AF65-F5344CB8AC3E}">
        <p14:creationId xmlns:p14="http://schemas.microsoft.com/office/powerpoint/2010/main" val="287041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4" y="48007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an inline set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AD1F8-6FDB-4768-8870-342C76FB6642}"/>
              </a:ext>
            </a:extLst>
          </p:cNvPr>
          <p:cNvSpPr txBox="1"/>
          <p:nvPr/>
        </p:nvSpPr>
        <p:spPr>
          <a:xfrm>
            <a:off x="143696" y="2344847"/>
            <a:ext cx="4391383" cy="42780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__attribute__((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always_inline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bool x ) 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x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&amp;= ~( 0b01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else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|= 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”toggle.inc”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DDRB |= 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D808-44EA-421F-850C-51959E757DC6}"/>
              </a:ext>
            </a:extLst>
          </p:cNvPr>
          <p:cNvSpPr txBox="1"/>
          <p:nvPr/>
        </p:nvSpPr>
        <p:spPr>
          <a:xfrm>
            <a:off x="4243551" y="1571318"/>
            <a:ext cx="2628345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toggle.inc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CC944-B922-4546-84CC-7E11C77D9109}"/>
              </a:ext>
            </a:extLst>
          </p:cNvPr>
          <p:cNvSpPr txBox="1"/>
          <p:nvPr/>
        </p:nvSpPr>
        <p:spPr>
          <a:xfrm>
            <a:off x="8118178" y="4338702"/>
            <a:ext cx="3807144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00000080 &lt;_Z6togglev&gt;: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98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9a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rjmp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.-6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34C944-3F21-4EDF-8D49-C12B99585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5077" y="3185512"/>
            <a:ext cx="2065300" cy="80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375 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141DD-50F6-4699-A392-3F3A31CB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765" y="507816"/>
            <a:ext cx="3285924" cy="25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4" y="48007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function parameter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AD1F8-6FDB-4768-8870-342C76FB6642}"/>
              </a:ext>
            </a:extLst>
          </p:cNvPr>
          <p:cNvSpPr txBox="1"/>
          <p:nvPr/>
        </p:nvSpPr>
        <p:spPr>
          <a:xfrm>
            <a:off x="143696" y="2344847"/>
            <a:ext cx="4391383" cy="403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bool x ) 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x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&amp;= ~( 0b01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else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PORTB |= 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 void(*f)(bool) 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DDRB |= 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D808-44EA-421F-850C-51959E757DC6}"/>
              </a:ext>
            </a:extLst>
          </p:cNvPr>
          <p:cNvSpPr txBox="1"/>
          <p:nvPr/>
        </p:nvSpPr>
        <p:spPr>
          <a:xfrm>
            <a:off x="4020443" y="1685658"/>
            <a:ext cx="3874627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toggle.cpp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 void(*f)(bool)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f( 0 );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CC944-B922-4546-84CC-7E11C77D9109}"/>
              </a:ext>
            </a:extLst>
          </p:cNvPr>
          <p:cNvSpPr txBox="1"/>
          <p:nvPr/>
        </p:nvSpPr>
        <p:spPr>
          <a:xfrm>
            <a:off x="7995949" y="1852405"/>
            <a:ext cx="4052355" cy="47705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00000080 &lt;_Z7pin_setb&gt;: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88 23  and	r24, r24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 f0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.+4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98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	; 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08 95  ret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9a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	; 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08 95  ret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0000008c &lt;_Z6togglePFvbE&gt;: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01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movw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r28, r24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81 e0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r24, 0x01	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01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movw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r30, r28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09 95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icall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80 e0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r24, 0x00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01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movw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r30, r28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09 95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icall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f9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rjmp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.-14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34C944-3F21-4EDF-8D49-C12B99585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070" y="997168"/>
            <a:ext cx="2885403" cy="80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1’800 ns</a:t>
            </a:r>
          </a:p>
        </p:txBody>
      </p:sp>
    </p:spTree>
    <p:extLst>
      <p:ext uri="{BB962C8B-B14F-4D97-AF65-F5344CB8AC3E}">
        <p14:creationId xmlns:p14="http://schemas.microsoft.com/office/powerpoint/2010/main" val="14477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4" y="48007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identifier parameter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AD1F8-6FDB-4768-8870-342C76FB6642}"/>
              </a:ext>
            </a:extLst>
          </p:cNvPr>
          <p:cNvSpPr txBox="1"/>
          <p:nvPr/>
        </p:nvSpPr>
        <p:spPr>
          <a:xfrm>
            <a:off x="143696" y="1790850"/>
            <a:ext cx="4944671" cy="48320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int p, bool v ) {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p &lt; 10 ){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else if( p &lt; 20 ){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if( v ){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PORTB &amp;= ~( 0b01 &lt;&lt; ( p % 10 ));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 else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PORTB |= ( 0b01 &lt;&lt; ( p % 10 )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else if( p &lt; 30 ){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if( v ){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PORTC &amp;= ~( 0b01 &lt;&lt; ( p % 10 )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 else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PORTC |= ( 0b01 &lt;&lt; ( p % 10 )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DDRB |= ( 0b01 &lt;&lt; 5 );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toggle( 15 );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D808-44EA-421F-850C-51959E757DC6}"/>
              </a:ext>
            </a:extLst>
          </p:cNvPr>
          <p:cNvSpPr txBox="1"/>
          <p:nvPr/>
        </p:nvSpPr>
        <p:spPr>
          <a:xfrm>
            <a:off x="4793951" y="1545807"/>
            <a:ext cx="3101119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toggle.cpp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 int p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p,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p,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CC944-B922-4546-84CC-7E11C77D9109}"/>
              </a:ext>
            </a:extLst>
          </p:cNvPr>
          <p:cNvSpPr txBox="1"/>
          <p:nvPr/>
        </p:nvSpPr>
        <p:spPr>
          <a:xfrm>
            <a:off x="8043299" y="3745751"/>
            <a:ext cx="3980328" cy="2462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000000ec &lt;_Z6togglei&gt;: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ec 01     	movw	r28, r24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61 e0     	ldi	r22, 0x01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 01      	movw	r24, r28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0e 94 40 00 call	0x80	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60 e0     	ldi	r22, 0x00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 01      	movw	r24, r28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0e 94 40 00 call	0x80	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f7 cf      	rjmp	.-18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0282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994" y="72750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HBO-ICT TI/embedded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398" y="2164726"/>
            <a:ext cx="11338560" cy="2087304"/>
          </a:xfrm>
        </p:spPr>
        <p:txBody>
          <a:bodyPr>
            <a:noAutofit/>
          </a:bodyPr>
          <a:lstStyle/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resource-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constrained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(small) micro-controllers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, but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professionally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>
              <a:buNone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94" y="48007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identifier parameter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AD1F8-6FDB-4768-8870-342C76FB6642}"/>
              </a:ext>
            </a:extLst>
          </p:cNvPr>
          <p:cNvSpPr txBox="1"/>
          <p:nvPr/>
        </p:nvSpPr>
        <p:spPr>
          <a:xfrm>
            <a:off x="240515" y="1667739"/>
            <a:ext cx="4944671" cy="48320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int p, bool v ) {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if( p &lt; 10 ){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else if( p &lt; 20 ){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if( v ){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PORTB &amp;= ~( 0b01 &lt;&lt; ( p % 10 ));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 else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PORTB |= ( 0b01 &lt;&lt; ( p % 10 )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else if( p &lt; 30 ){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if( v ){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PORTC &amp;= ~( 0b01 &lt;&lt; ( p % 10 )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 else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PORTC |= ( 0b01 &lt;&lt; ( p % 10 )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DDRB |= ( 0b01 &lt;&lt; 5 );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toggle( 15 );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CC944-B922-4546-84CC-7E11C77D9109}"/>
              </a:ext>
            </a:extLst>
          </p:cNvPr>
          <p:cNvSpPr txBox="1"/>
          <p:nvPr/>
        </p:nvSpPr>
        <p:spPr>
          <a:xfrm>
            <a:off x="5337646" y="1544629"/>
            <a:ext cx="5442828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00000080 &lt;_Z7pin_setib&gt;: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80:	46 2f       	mov	r20, r22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82:	8a 30       	cpi	r24, 0x0A	; 10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84:	91 05       	cpc	r25, r1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86:	7c f1       	brlt	.+94     	; 0xe6 &lt;_Z7pin_setib+0x66&gt;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88:	84 31       	cpi	r24, 0x14	; 20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8a:	91 05       	cpc	r25, r1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8c:	b4 f4       	brge	.+44     	; 0xba &lt;_Z7pin_setib+0x3a&gt;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8e:	6a e0       	ldi	r22, 0x0A	; 10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90:	70 e0       	ldi	r23, 0x00	; 0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92:	0e 94 85 00 	call	0x10a	; 0x10a &lt;__divmodhi4&gt;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96:	21 e0       	ldi	r18, 0x01	; 1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98:	30 e0       	ldi	r19, 0x00	; 0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9a:	b9 01       	movw	r22, r18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9c:	02 c0       	rjmp	.+4      	; 0xa2 &lt;_Z7pin_setib+0x22&gt;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9e:	66 0f       	add	r22, r22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a0:	77 1f       	adc	r23, r23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a2:	8a 95       	dec	r24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a4:	e2 f7       	brpl	.-8      	; 0x9e &lt;_Z7pin_setib+0x1e&gt;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a6:	cb 01       	movw	r24, r22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a8:	95 b1       	in	r25, 0x05	; 5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aa:	44 23       	and	r20, r20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ac:	21 f0       	breq	.+8      	; 0xb6 &lt;_Z7pin_setib+0x36&gt;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ae:	80 95       	com	r24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b0:	89 23       	and	r24, r25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b2:	85 b9       	out	0x05, r24	; 5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b4:	08 95       	ret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b6:	89 2b       	or	r24, r25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b8:	fc cf       	rjmp	.-8      	; 0xb2 &lt;_Z7pin_setib+0x32&gt;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ba:	8e 31       	cpi	r24, 0x1E	; 30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bc:	91 05       	cpc	r25, r1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be:	9c f4       	brge	.+38     	; 0xe6 &lt;_Z7pin_setib+0x66&gt;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c0:	6a e0       	ldi	r22, 0x0A	; 10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c2:	70 e0       	ldi	r23, 0x00	; 0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c4:	0e 94 85 00 	call	0x10a	; 0x10a &lt;__divmodhi4&gt;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c8:	21 e0       	ldi	r18, 0x01	; 1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ca:	30 e0       	ldi	r19, 0x00	; 0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cc:	b9 01       	movw	r22, r18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ce:	02 c0       	rjmp	.+4      	; 0xd4 &lt;_Z7pin_setib+0x54&gt;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d0:	66 0f       	add	r22, r22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d2:	77 1f       	adc	r23, r23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d4:	8a 95       	dec	r24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d6:	e2 f7       	brpl	.-8      	; 0xd0 &lt;_Z7pin_setib+0x50&gt;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d8:	cb 01       	movw	r24, r22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da:	98 b1       	in	r25, 0x08	; 8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dc:	44 23       	and	r20, r20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de:	21 f0       	breq	.+8      	; 0xe8 &lt;_Z7pin_setib+0x68&gt;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e0:	80 95       	com	r24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e2:	89 23       	and	r24, r25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e4:	88 b9       	out	0x08, r24	; 8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e6:	08 95       	ret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e8:	89 2b       	or	r24, r25</a:t>
            </a:r>
          </a:p>
          <a:p>
            <a:r>
              <a:rPr lang="pt-BR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ea:	fc cf       	rjmp	.-8      	; 0xe4 &lt;_Z7pin_setib+0x64&gt;</a:t>
            </a:r>
            <a:r>
              <a:rPr lang="en-US" sz="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34C944-3F21-4EDF-8D49-C12B99585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531" y="736159"/>
            <a:ext cx="2885403" cy="80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35’000 ns</a:t>
            </a:r>
          </a:p>
        </p:txBody>
      </p:sp>
    </p:spTree>
    <p:extLst>
      <p:ext uri="{BB962C8B-B14F-4D97-AF65-F5344CB8AC3E}">
        <p14:creationId xmlns:p14="http://schemas.microsoft.com/office/powerpoint/2010/main" val="28315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45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OO : object parameter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AD1F8-6FDB-4768-8870-342C76FB6642}"/>
              </a:ext>
            </a:extLst>
          </p:cNvPr>
          <p:cNvSpPr txBox="1"/>
          <p:nvPr/>
        </p:nvSpPr>
        <p:spPr>
          <a:xfrm>
            <a:off x="294303" y="1213967"/>
            <a:ext cx="4391383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pin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virtual void set( bool v ) = 0;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9AF51-0C13-44B8-B8B2-EF3E24336B18}"/>
              </a:ext>
            </a:extLst>
          </p:cNvPr>
          <p:cNvSpPr txBox="1"/>
          <p:nvPr/>
        </p:nvSpPr>
        <p:spPr>
          <a:xfrm>
            <a:off x="294302" y="2929895"/>
            <a:ext cx="4391383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pin_b5 : public pin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pin_b5(){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DDRB |= ( 0b01 &lt;&lt; 5 );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set( bool v ) override 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if( v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PORTB &amp;= ~( 0b01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 else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PORTB |= 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033E6-E583-49C9-84DB-0C9BB3B022E0}"/>
              </a:ext>
            </a:extLst>
          </p:cNvPr>
          <p:cNvSpPr txBox="1"/>
          <p:nvPr/>
        </p:nvSpPr>
        <p:spPr>
          <a:xfrm>
            <a:off x="5063198" y="1462234"/>
            <a:ext cx="4391383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 pin &amp; p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72F77-795F-44EF-AD2A-06A7C0508F99}"/>
              </a:ext>
            </a:extLst>
          </p:cNvPr>
          <p:cNvSpPr txBox="1"/>
          <p:nvPr/>
        </p:nvSpPr>
        <p:spPr>
          <a:xfrm>
            <a:off x="5063198" y="3800254"/>
            <a:ext cx="4391383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pin_b5 p;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toggle( p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3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63A35A-714A-4F90-BF86-3D8C6F09504E}"/>
              </a:ext>
            </a:extLst>
          </p:cNvPr>
          <p:cNvSpPr txBox="1"/>
          <p:nvPr/>
        </p:nvSpPr>
        <p:spPr>
          <a:xfrm>
            <a:off x="6572452" y="1224136"/>
            <a:ext cx="4391383" cy="3539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pin_b5 : public pin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set( bool v ) override 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if( v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PORTB &amp;= ~( 0b01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 else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PORTB |= 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45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OO : object 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033E6-E583-49C9-84DB-0C9BB3B022E0}"/>
              </a:ext>
            </a:extLst>
          </p:cNvPr>
          <p:cNvSpPr txBox="1"/>
          <p:nvPr/>
        </p:nvSpPr>
        <p:spPr>
          <a:xfrm>
            <a:off x="391205" y="1224136"/>
            <a:ext cx="4391383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 pin &amp; p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446EE-5A90-4913-BA1B-5663606E18BD}"/>
              </a:ext>
            </a:extLst>
          </p:cNvPr>
          <p:cNvSpPr txBox="1"/>
          <p:nvPr/>
        </p:nvSpPr>
        <p:spPr>
          <a:xfrm>
            <a:off x="2655560" y="2059598"/>
            <a:ext cx="3634718" cy="4616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000000a2 &lt;_Z6toggleR3pin&gt;: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ec 01  movw	r28, r24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e8 81  ld	r30, Y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f9 81  ldd	r31, Y+1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 90  ld	r0, Z+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f0 81  ld	r31, Z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e0 2d  mov	r30, r0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61 e0  ldi	r22, 0x01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 01  movw	r24, r28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09 95  icall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e8 81  ld	r30, Y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f9 81  ldd	r31, Y+1	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 90  ld	r0, Z+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f0 81  ld	r31, Z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e0 2d  mov	r30, r0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60 e0  ldi	r22, 0x00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 01  movw	r24, r28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09 95  icall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ef cf  rjmp	.-34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A12D2-E496-4D66-B6F3-2D6EB356904D}"/>
              </a:ext>
            </a:extLst>
          </p:cNvPr>
          <p:cNvSpPr txBox="1"/>
          <p:nvPr/>
        </p:nvSpPr>
        <p:spPr>
          <a:xfrm>
            <a:off x="7719082" y="4102547"/>
            <a:ext cx="3634718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00000096 &lt;_ZN6pin_b53setEb&gt;: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66 23  and	r22, r22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 f0  breq	.+4      	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98  cbi	0x05, 5	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08 95  ret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9a  sbi	0x05, 5</a:t>
            </a:r>
          </a:p>
          <a:p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08 95  ret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9D6E77-1B9A-4314-90AB-53D96C03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0378" y="400999"/>
            <a:ext cx="2885403" cy="80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3’000 ns</a:t>
            </a:r>
          </a:p>
        </p:txBody>
      </p:sp>
    </p:spTree>
    <p:extLst>
      <p:ext uri="{BB962C8B-B14F-4D97-AF65-F5344CB8AC3E}">
        <p14:creationId xmlns:p14="http://schemas.microsoft.com/office/powerpoint/2010/main" val="292740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B033E6-E583-49C9-84DB-0C9BB3B022E0}"/>
              </a:ext>
            </a:extLst>
          </p:cNvPr>
          <p:cNvSpPr txBox="1"/>
          <p:nvPr/>
        </p:nvSpPr>
        <p:spPr>
          <a:xfrm>
            <a:off x="245281" y="1903745"/>
            <a:ext cx="4391383" cy="403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pin_b5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init(){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DDRB |= ( 0b01 &lt;&lt; 5 );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set( bool v ){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if( v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PORTB &amp;= ~( 0b01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 else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PORTB |= ( 0b01 &lt;&lt; 5 );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45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9AF51-0C13-44B8-B8B2-EF3E24336B18}"/>
              </a:ext>
            </a:extLst>
          </p:cNvPr>
          <p:cNvSpPr txBox="1"/>
          <p:nvPr/>
        </p:nvSpPr>
        <p:spPr>
          <a:xfrm>
            <a:off x="4152996" y="805234"/>
            <a:ext cx="3285925" cy="255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typename P &gt;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P::init();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P::set( 1 );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P::set( 0 );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C3F09-5AFD-4318-BF00-2B93ACD526C0}"/>
              </a:ext>
            </a:extLst>
          </p:cNvPr>
          <p:cNvSpPr txBox="1"/>
          <p:nvPr/>
        </p:nvSpPr>
        <p:spPr>
          <a:xfrm>
            <a:off x="4152996" y="5273898"/>
            <a:ext cx="3061268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toggle&lt; pin_b5 &gt;();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D76D3-A6B5-46E8-ABA2-22AAE1F63B7F}"/>
              </a:ext>
            </a:extLst>
          </p:cNvPr>
          <p:cNvSpPr txBox="1"/>
          <p:nvPr/>
        </p:nvSpPr>
        <p:spPr>
          <a:xfrm>
            <a:off x="8404765" y="4103415"/>
            <a:ext cx="3381747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00000080 &lt;</a:t>
            </a:r>
            <a:r>
              <a:rPr lang="it-IT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</a:p>
          <a:p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25 9a  </a:t>
            </a:r>
            <a:r>
              <a:rPr lang="it-IT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</a:t>
            </a:r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0x04, 5</a:t>
            </a:r>
          </a:p>
          <a:p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98  </a:t>
            </a:r>
            <a:r>
              <a:rPr lang="it-IT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</a:t>
            </a:r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2d 9a  </a:t>
            </a:r>
            <a:r>
              <a:rPr lang="it-IT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</a:t>
            </a:r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0x05, 5</a:t>
            </a:r>
          </a:p>
          <a:p>
            <a:r>
              <a:rPr lang="it-IT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rjmp</a:t>
            </a:r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.-6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F9936C-BC87-434A-AD29-17FCFA03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5077" y="3185512"/>
            <a:ext cx="2065300" cy="80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250 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1C5036-2E61-45B6-B0AC-27D5278A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765" y="507816"/>
            <a:ext cx="3285924" cy="25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813" y="40477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Configuration mechanisms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6B8C8A-0CCA-4084-B448-23EABE3ED7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58813" y="2042856"/>
          <a:ext cx="843518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0298">
                  <a:extLst>
                    <a:ext uri="{9D8B030D-6E8A-4147-A177-3AD203B41FA5}">
                      <a16:colId xmlns:a16="http://schemas.microsoft.com/office/drawing/2014/main" val="440211387"/>
                    </a:ext>
                  </a:extLst>
                </a:gridCol>
                <a:gridCol w="1540662">
                  <a:extLst>
                    <a:ext uri="{9D8B030D-6E8A-4147-A177-3AD203B41FA5}">
                      <a16:colId xmlns:a16="http://schemas.microsoft.com/office/drawing/2014/main" val="3257398241"/>
                    </a:ext>
                  </a:extLst>
                </a:gridCol>
                <a:gridCol w="1629977">
                  <a:extLst>
                    <a:ext uri="{9D8B030D-6E8A-4147-A177-3AD203B41FA5}">
                      <a16:colId xmlns:a16="http://schemas.microsoft.com/office/drawing/2014/main" val="1837287845"/>
                    </a:ext>
                  </a:extLst>
                </a:gridCol>
                <a:gridCol w="1724252">
                  <a:extLst>
                    <a:ext uri="{9D8B030D-6E8A-4147-A177-3AD203B41FA5}">
                      <a16:colId xmlns:a16="http://schemas.microsoft.com/office/drawing/2014/main" val="956511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Mechanism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Run-Time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Multiple?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Toggle cycle (ns)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42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Edit the 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46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set function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1’125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60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Idem, inline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 (function-) parameter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1’800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158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 (function-) parameter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35’000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4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(function-) parameter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3’000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38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(template) parameter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3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0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7" y="2013194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18000" dirty="0" err="1"/>
              <a:t>Concepts</a:t>
            </a:r>
            <a:endParaRPr lang="nl-NL" sz="18000" dirty="0"/>
          </a:p>
        </p:txBody>
      </p:sp>
    </p:spTree>
    <p:extLst>
      <p:ext uri="{BB962C8B-B14F-4D97-AF65-F5344CB8AC3E}">
        <p14:creationId xmlns:p14="http://schemas.microsoft.com/office/powerpoint/2010/main" val="256693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2692101" y="1730335"/>
            <a:ext cx="5346999" cy="45243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pin_b5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 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bool v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 . . .  }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 &gt;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toggle(){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P::set( 1 );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P::set( 0 );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toggle&lt; pin_b5 &gt;();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3013" y="40477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Pass ‘things’ around as template parameters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0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54310" y="1861970"/>
            <a:ext cx="5346999" cy="45243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pin_b5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 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write( bool v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 . . .  }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 &gt;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toggle(){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P::set( 1 );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P::set( 0 );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toggle&lt; pin_b5 &gt;();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58" y="2274175"/>
            <a:ext cx="3927597" cy="2028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085" y="4807267"/>
            <a:ext cx="7288944" cy="14144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3013" y="40477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I didn’t write that &amp;^$&amp;#^* toggle function!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47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336400" y="932288"/>
            <a:ext cx="5889924" cy="57554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requires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 ){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{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T::set( v ) } -&gt; void;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pin_b5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 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write( bool v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 . . .  }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is_pin_out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&gt;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toggle(){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(;;){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P::set( 1 );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P::set( 0 );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 void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toggle&lt; pin_b5 &gt;();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001" y="1655111"/>
            <a:ext cx="4572000" cy="2004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4053840"/>
            <a:ext cx="8279119" cy="223953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82079" y="-6479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Conepts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can rescue your template users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78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727" y="860669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18000" dirty="0" smtClean="0"/>
              <a:t>Library </a:t>
            </a:r>
            <a:r>
              <a:rPr lang="nl-NL" sz="18000" dirty="0" err="1" smtClean="0"/>
              <a:t>concepts</a:t>
            </a:r>
            <a:endParaRPr lang="nl-NL" sz="18000" dirty="0"/>
          </a:p>
        </p:txBody>
      </p:sp>
    </p:spTree>
    <p:extLst>
      <p:ext uri="{BB962C8B-B14F-4D97-AF65-F5344CB8AC3E}">
        <p14:creationId xmlns:p14="http://schemas.microsoft.com/office/powerpoint/2010/main" val="256182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22" y="72749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Personal compass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22" y="2567422"/>
            <a:ext cx="10401356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children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fly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plane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former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, I want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sleep without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worries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E1674-7F11-49A1-919E-2C78378A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458" y="346629"/>
            <a:ext cx="3111783" cy="2087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17908-098D-422E-8986-122BCCF7D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458" y="4655698"/>
            <a:ext cx="3111783" cy="1571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22" y="5367337"/>
            <a:ext cx="64008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2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34676" y="450364"/>
            <a:ext cx="4585000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is_box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{  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T::is_box;</a:t>
            </a:r>
          </a:p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T::init() } -&gt; void;</a:t>
            </a:r>
          </a:p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lvl="0"/>
            <a:endParaRPr lang="en-US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34676" y="2588727"/>
            <a:ext cx="4585000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is_item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is_box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T::is_item;</a:t>
            </a:r>
          </a:p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lvl="0"/>
            <a:endParaRPr lang="en-US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34676" y="4727090"/>
            <a:ext cx="4585000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is_stream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is_box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T::is_stream;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lvl="0"/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835351" y="772845"/>
            <a:ext cx="5547024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is_input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is_box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T::is_input;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T::refresh() } -&gt; void;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T::read() } -&gt;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T::value_type;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835351" y="3320783"/>
            <a:ext cx="5547024" cy="255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is_output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( 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T::value_type v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is_box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T::is_output;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T::write( v ) } -&gt; void;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T::flush() } -&gt; void;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0598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CFDE57-DB2B-4FDE-8113-2EE1F78B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49" y="751574"/>
            <a:ext cx="5886657" cy="491484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821" y="373362"/>
            <a:ext cx="10515600" cy="1325563"/>
          </a:xfrm>
        </p:spPr>
        <p:txBody>
          <a:bodyPr/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GPIO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38977" y="5894212"/>
            <a:ext cx="2859963" cy="597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circuit</a:t>
            </a:r>
          </a:p>
          <a:p>
            <a:pPr marL="457189" indent="-457189"/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9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821" y="373362"/>
            <a:ext cx="10515600" cy="1325563"/>
          </a:xfrm>
        </p:spPr>
        <p:txBody>
          <a:bodyPr/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GPIO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38977" y="5894212"/>
            <a:ext cx="2859963" cy="597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Protection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/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FDE57-DB2B-4FDE-8113-2EE1F78B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28" y="771338"/>
            <a:ext cx="5886657" cy="4914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BA60C-E532-4B1E-8077-2250F09E4750}"/>
              </a:ext>
            </a:extLst>
          </p:cNvPr>
          <p:cNvSpPr/>
          <p:nvPr/>
        </p:nvSpPr>
        <p:spPr>
          <a:xfrm>
            <a:off x="7883611" y="771338"/>
            <a:ext cx="1167173" cy="15315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9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821" y="373362"/>
            <a:ext cx="10515600" cy="1325563"/>
          </a:xfrm>
        </p:spPr>
        <p:txBody>
          <a:bodyPr/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GPIO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38977" y="5894212"/>
            <a:ext cx="2859963" cy="597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Output circuit</a:t>
            </a:r>
          </a:p>
          <a:p>
            <a:pPr marL="457189" indent="-457189"/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FDE57-DB2B-4FDE-8113-2EE1F78B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09" y="565392"/>
            <a:ext cx="5886657" cy="4914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BA60C-E532-4B1E-8077-2250F09E4750}"/>
              </a:ext>
            </a:extLst>
          </p:cNvPr>
          <p:cNvSpPr/>
          <p:nvPr/>
        </p:nvSpPr>
        <p:spPr>
          <a:xfrm>
            <a:off x="5088562" y="562534"/>
            <a:ext cx="3159353" cy="15315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0563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821" y="373362"/>
            <a:ext cx="10515600" cy="1325563"/>
          </a:xfrm>
        </p:spPr>
        <p:txBody>
          <a:bodyPr/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GPIO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38977" y="5894212"/>
            <a:ext cx="2859963" cy="597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Input circuit</a:t>
            </a:r>
          </a:p>
          <a:p>
            <a:pPr marL="457189" indent="-457189"/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FDE57-DB2B-4FDE-8113-2EE1F78B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09" y="565392"/>
            <a:ext cx="5886657" cy="4914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BA60C-E532-4B1E-8077-2250F09E4750}"/>
              </a:ext>
            </a:extLst>
          </p:cNvPr>
          <p:cNvSpPr/>
          <p:nvPr/>
        </p:nvSpPr>
        <p:spPr>
          <a:xfrm>
            <a:off x="4676060" y="3389917"/>
            <a:ext cx="3748093" cy="140581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1339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821" y="373362"/>
            <a:ext cx="10515600" cy="1325563"/>
          </a:xfrm>
        </p:spPr>
        <p:txBody>
          <a:bodyPr/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GPIO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38977" y="5894212"/>
            <a:ext cx="3625644" cy="59720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Pull-up / pull-down circuit</a:t>
            </a:r>
          </a:p>
          <a:p>
            <a:pPr marL="457189" indent="-457189"/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FDE57-DB2B-4FDE-8113-2EE1F78B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09" y="565392"/>
            <a:ext cx="5886657" cy="4914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BA60C-E532-4B1E-8077-2250F09E4750}"/>
              </a:ext>
            </a:extLst>
          </p:cNvPr>
          <p:cNvSpPr/>
          <p:nvPr/>
        </p:nvSpPr>
        <p:spPr>
          <a:xfrm>
            <a:off x="4851158" y="2112904"/>
            <a:ext cx="3748093" cy="140581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2103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394" y="47719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GPIO pin: types / modes of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826" y="1956525"/>
            <a:ext cx="10782782" cy="3816424"/>
          </a:xfrm>
        </p:spPr>
        <p:txBody>
          <a:bodyPr>
            <a:normAutofit/>
          </a:bodyPr>
          <a:lstStyle/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Input-Output</a:t>
            </a:r>
          </a:p>
          <a:p>
            <a:pPr marL="457189" indent="-457189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Open-Collector</a:t>
            </a:r>
          </a:p>
          <a:p>
            <a:pPr marL="457189" indent="-457189"/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/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( Pull-up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pull-down )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9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34676" y="536089"/>
            <a:ext cx="4585000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is_input_output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is_input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is_output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34676" y="2499341"/>
            <a:ext cx="4585000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is_duplex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is_input_output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T::is_duplex;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34676" y="4170105"/>
            <a:ext cx="5400675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is_simplex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( 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is_input_output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T::is_simplex;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T::direction_set_input() } -&gt; void;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T::direction_set_output() } -&gt; void;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T::direction_flush() } -&gt; void;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6102051" y="801420"/>
            <a:ext cx="5547024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is_input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is_box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T::is_input;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T::refresh() } -&gt; void;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T::read() } -&gt;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T::value_type;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6102051" y="3320783"/>
            <a:ext cx="5547024" cy="255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is_output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( 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T::value_type v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is_box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T::is_output;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T::write( v ) } -&gt; void;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T::flush() } -&gt; void;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5932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34676" y="536089"/>
            <a:ext cx="4585000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/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is_input_output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is_input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is_output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lvl="0"/>
            <a:endParaRPr lang="en-US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34676" y="3232766"/>
            <a:ext cx="4585000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/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is_duplex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is_input_output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T::is_duplex;</a:t>
            </a:r>
          </a:p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lvl="0"/>
            <a:endParaRPr lang="en-US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702001" y="1339940"/>
            <a:ext cx="5400675" cy="2800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/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is_simplex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requires ( 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is_input_output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T::is_simplex;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T::direction_set_input() } -&gt; void;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T::direction_set_output() } -&gt; void;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{ T::direction_flush() } -&gt; void;</a:t>
            </a:r>
          </a:p>
          <a:p>
            <a:pPr lvl="0"/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lvl="0"/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778" y="75037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 GPIO pin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34382" y="2648962"/>
            <a:ext cx="5011786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is_pin_in_out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requires {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is_item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bool &gt;;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is_simplex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bool &gt;;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T::is_pin_in_out;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286376" y="173986"/>
            <a:ext cx="6838950" cy="63401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_port p, uint32_t pin &gt;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pin_in_out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be_pin_in_out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godafoss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::chip_atmega328&lt; clock &gt;::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direction_set_output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port_direction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)p ] |= ( 0x1U &lt;&lt; pin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direction_set_input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port_direction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)p ] &amp;= ~ ( 0x1U &lt;&lt; pin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bool v ){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if( v ){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port_data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p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|= ( 0x1U &lt;&lt; pin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 else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port_data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p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&amp;= ~ ( 0x1U &lt;&lt; pin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bool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	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(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p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&amp; ( 0x1U &lt;&lt; pin ) ) !=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refresh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direction_flush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346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7" y="2013194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8000" dirty="0" err="1"/>
              <a:t>embedded</a:t>
            </a:r>
            <a:endParaRPr lang="nl-NL" sz="18000" dirty="0"/>
          </a:p>
        </p:txBody>
      </p:sp>
    </p:spTree>
    <p:extLst>
      <p:ext uri="{BB962C8B-B14F-4D97-AF65-F5344CB8AC3E}">
        <p14:creationId xmlns:p14="http://schemas.microsoft.com/office/powerpoint/2010/main" val="130763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84" y="56254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ome GPIO adapters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531684" y="1997264"/>
            <a:ext cx="7359332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=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pin_in_out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. . );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pio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pin_in_out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&gt;; 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 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pin &gt;;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&gt;; 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poc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pin_oc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= direct&lt;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&gt;; 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pi  = invert&lt; d &gt;; 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pin_out_from_pins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&gt;;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5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069" y="-10382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dapter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699015" y="2178102"/>
            <a:ext cx="4778057" cy="43396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is_pin_in_out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||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||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is_pin_oc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 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box_init_filter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box_write_filter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is_pin_in_out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 :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box_write_filter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T::init();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direct&lt; T &gt;::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direction_set_output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928040" y="1023940"/>
            <a:ext cx="5187633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box_init_filter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is_box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box_init_filter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 {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T::init();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    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928040" y="3460465"/>
            <a:ext cx="5187633" cy="3046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box_write_filter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{};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is_output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box_write_filter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 { 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value_type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T::value_type;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value_type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 ){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T::write( v );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T::flush();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699014" y="1094605"/>
            <a:ext cx="4778057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=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. . );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&gt;;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819" y="-16097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ecorator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09575" y="2270435"/>
            <a:ext cx="5067496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direct_read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T {};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is_input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direct_read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 : T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auto read(){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T::refresh();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T::read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} 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928040" y="1023940"/>
            <a:ext cx="5187633" cy="26776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direct_direction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T {};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is_simplex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direct_direction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 : T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direction_set_input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T::direction_set_input();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T::direction_flush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direction_set_output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T::direction_set_output();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T::direction_flush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5928039" y="4000262"/>
            <a:ext cx="5187633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concept bool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can_direct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requires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is_box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can_direct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direct :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direct_read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direct_write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direct_direction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T &gt;&gt;&gt;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09576" y="1094605"/>
            <a:ext cx="506749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=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pin_in_out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. . );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= direct&lt;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&gt;;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409576" y="4554260"/>
            <a:ext cx="5067495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direct_write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T {};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is_output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direct_write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 : T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write(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T::value_type v )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T::write( v 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T::flush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237" y="18961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Two wrapper styles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752616"/>
              </p:ext>
            </p:extLst>
          </p:nvPr>
        </p:nvGraphicFramePr>
        <p:xfrm>
          <a:off x="650875" y="2079250"/>
          <a:ext cx="1085532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0025">
                  <a:extLst>
                    <a:ext uri="{9D8B030D-6E8A-4147-A177-3AD203B41FA5}">
                      <a16:colId xmlns:a16="http://schemas.microsoft.com/office/drawing/2014/main" val="157619847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1237313134"/>
                    </a:ext>
                  </a:extLst>
                </a:gridCol>
                <a:gridCol w="5810251">
                  <a:extLst>
                    <a:ext uri="{9D8B030D-6E8A-4147-A177-3AD203B41FA5}">
                      <a16:colId xmlns:a16="http://schemas.microsoft.com/office/drawing/2014/main" val="184637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purpose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468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Coerce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to</a:t>
                      </a:r>
                      <a:r>
                        <a:rPr lang="nl-NL" dirty="0" smtClean="0"/>
                        <a:t> (different) 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Adapter : </a:t>
                      </a:r>
                      <a:r>
                        <a:rPr lang="nl-NL" dirty="0" err="1" smtClean="0"/>
                        <a:t>limits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template&lt; </a:t>
                      </a:r>
                      <a:r>
                        <a:rPr lang="en-US" sz="18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can_pin_out</a:t>
                      </a:r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 &gt; </a:t>
                      </a:r>
                    </a:p>
                    <a:p>
                      <a:r>
                        <a:rPr lang="en-US" sz="18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struct</a:t>
                      </a:r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pin_out</a:t>
                      </a:r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</a:t>
                      </a:r>
                    </a:p>
                    <a:p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US" sz="18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box_init_filter</a:t>
                      </a:r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 T &gt;,</a:t>
                      </a:r>
                    </a:p>
                    <a:p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US" sz="18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box_write_filter</a:t>
                      </a:r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 T &gt;</a:t>
                      </a:r>
                    </a:p>
                    <a:p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{};</a:t>
                      </a:r>
                    </a:p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04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Modify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some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semantics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Decorator</a:t>
                      </a:r>
                      <a:r>
                        <a:rPr lang="nl-NL" baseline="0" dirty="0" smtClean="0"/>
                        <a:t> : preserves 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template&lt; </a:t>
                      </a:r>
                      <a:r>
                        <a:rPr lang="en-US" sz="18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can_direct</a:t>
                      </a:r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 &gt;</a:t>
                      </a:r>
                    </a:p>
                    <a:p>
                      <a:r>
                        <a:rPr lang="en-US" sz="18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struct</a:t>
                      </a:r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direct : </a:t>
                      </a:r>
                    </a:p>
                    <a:p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_</a:t>
                      </a:r>
                      <a:r>
                        <a:rPr lang="en-US" sz="18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direct_read</a:t>
                      </a:r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 </a:t>
                      </a:r>
                    </a:p>
                    <a:p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_</a:t>
                      </a:r>
                      <a:r>
                        <a:rPr lang="en-US" sz="18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direct_write</a:t>
                      </a:r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 </a:t>
                      </a:r>
                    </a:p>
                    <a:p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_</a:t>
                      </a:r>
                      <a:r>
                        <a:rPr lang="en-US" sz="18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direct_direction</a:t>
                      </a:r>
                      <a:r>
                        <a:rPr lang="en-US" sz="1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 T &gt;&gt;&gt; {};</a:t>
                      </a:r>
                    </a:p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198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3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322640" y="1535263"/>
            <a:ext cx="8366043" cy="50475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recursion endpoint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&gt; 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port_out_from_pins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n &gt; :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port_out_dummy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n 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{};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add one pin and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recurse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pin,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tail &gt;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port_out_from_pins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n, pin, tail... &gt;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port_recurse_output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pin &gt;,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port_recurse_init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pin &gt;,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port_out_from_pins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n, tail... &gt; &gt; 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determine the number of arguments, break the forced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inlining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and defer to the recursive template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can_pin_out_list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&gt;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no_inline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port_out_from_pins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&gt; &gt;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2613" y="1243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inline or not to inline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6331413" y="1001250"/>
            <a:ext cx="5604555" cy="3539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pin,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tail &gt;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port_recurse_output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tail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tail::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value_type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GODAFOSS_INLINE write(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pin::write( ( v &amp; 0x01 ) != 0 );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tail::write( (_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( v &gt;&gt; 1 ) 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GODAFOSS_INLINE flush()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pin::flush();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tail::flush();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EE9997A1-5658-4A5B-86C3-1CDB773F570A}"/>
              </a:ext>
            </a:extLst>
          </p:cNvPr>
          <p:cNvSpPr/>
          <p:nvPr/>
        </p:nvSpPr>
        <p:spPr>
          <a:xfrm>
            <a:off x="555627" y="5620512"/>
            <a:ext cx="1443861" cy="24384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EE9997A1-5658-4A5B-86C3-1CDB773F570A}"/>
              </a:ext>
            </a:extLst>
          </p:cNvPr>
          <p:cNvSpPr/>
          <p:nvPr/>
        </p:nvSpPr>
        <p:spPr>
          <a:xfrm>
            <a:off x="7966752" y="2326813"/>
            <a:ext cx="1738080" cy="2213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EE9997A1-5658-4A5B-86C3-1CDB773F570A}"/>
              </a:ext>
            </a:extLst>
          </p:cNvPr>
          <p:cNvSpPr/>
          <p:nvPr/>
        </p:nvSpPr>
        <p:spPr>
          <a:xfrm>
            <a:off x="7966752" y="3391827"/>
            <a:ext cx="1738080" cy="2213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0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103184" y="2458259"/>
            <a:ext cx="5736783" cy="2800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no_inline_wrapper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no_inline_init_wrapper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no_inline_box_out_wrapper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no_inline_box_in_wrapper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no_inline_box_direction_wrapper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no_inline_stream_out_wrapper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no_inline_stream_in_wrapper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 &gt; &gt; &gt; &gt;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2613" y="1243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o_inline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44EB8-578A-4739-AF1A-1D5FB77ABAF4}"/>
              </a:ext>
            </a:extLst>
          </p:cNvPr>
          <p:cNvSpPr txBox="1"/>
          <p:nvPr/>
        </p:nvSpPr>
        <p:spPr>
          <a:xfrm>
            <a:off x="6124149" y="1449919"/>
            <a:ext cx="5763051" cy="47705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no_inline_box_out_wrapper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T {};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is_box_out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&gt;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no_inline_box_out_wrapper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T &gt; : T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T::value_type;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write(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 ){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T::write( v );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flush(){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T::flush();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	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91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2262982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18000" dirty="0" err="1"/>
              <a:t>Inversions</a:t>
            </a:r>
            <a:endParaRPr lang="nl-NL" sz="18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E6395-D70E-452A-B520-5B27C961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672" y="243680"/>
            <a:ext cx="1584990" cy="2489876"/>
          </a:xfrm>
          <a:prstGeom prst="rect">
            <a:avLst/>
          </a:prstGeom>
        </p:spPr>
      </p:pic>
      <p:pic>
        <p:nvPicPr>
          <p:cNvPr id="2050" name="Picture 2" descr="Afbeeldingsresultaat voor inversions">
            <a:extLst>
              <a:ext uri="{FF2B5EF4-FFF2-40B4-BE49-F238E27FC236}">
                <a16:creationId xmlns:a16="http://schemas.microsoft.com/office/drawing/2014/main" id="{3167CFAF-245C-4C70-955F-2F29F2E12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33" y="550062"/>
            <a:ext cx="3181351" cy="151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shopify.com/s/files/1/1448/1898/files/Inversions-for-Beginners-Workshop_2048x2048.jpg?v=1524995973">
            <a:extLst>
              <a:ext uri="{FF2B5EF4-FFF2-40B4-BE49-F238E27FC236}">
                <a16:creationId xmlns:a16="http://schemas.microsoft.com/office/drawing/2014/main" id="{9E0E075B-05AC-4465-ACA3-8018D3A9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4785809"/>
            <a:ext cx="2990850" cy="168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tooelehealth.org/wp-content/uploads/2013/02/inversion-e1360692009555.jpg">
            <a:extLst>
              <a:ext uri="{FF2B5EF4-FFF2-40B4-BE49-F238E27FC236}">
                <a16:creationId xmlns:a16="http://schemas.microsoft.com/office/drawing/2014/main" id="{ED014097-EC51-4D7D-9D24-74BD325A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417" y="4785809"/>
            <a:ext cx="2417899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79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active low">
            <a:extLst>
              <a:ext uri="{FF2B5EF4-FFF2-40B4-BE49-F238E27FC236}">
                <a16:creationId xmlns:a16="http://schemas.microsoft.com/office/drawing/2014/main" id="{24D0986C-8FE4-43C1-95F8-E013061E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69" y="2123797"/>
            <a:ext cx="33909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69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Active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F051D-21BB-458C-BCC7-DDE753C1AFF2}"/>
              </a:ext>
            </a:extLst>
          </p:cNvPr>
          <p:cNvSpPr txBox="1"/>
          <p:nvPr/>
        </p:nvSpPr>
        <p:spPr>
          <a:xfrm>
            <a:off x="4143568" y="2123797"/>
            <a:ext cx="7743631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en_pin.write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( 0 ); // enable the chip (pin is active low 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EA864-1BC9-48C9-B0E7-0BCD0E2FD430}"/>
              </a:ext>
            </a:extLst>
          </p:cNvPr>
          <p:cNvSpPr txBox="1"/>
          <p:nvPr/>
        </p:nvSpPr>
        <p:spPr>
          <a:xfrm>
            <a:off x="4143569" y="3778825"/>
            <a:ext cx="7743631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en_pin.write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( 1 ); 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11A97AF-3A66-4520-8DD8-92EC9B41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7053"/>
            <a:ext cx="10162498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prefer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256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994" y="72750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349" y="2897636"/>
            <a:ext cx="10162498" cy="2087304"/>
          </a:xfrm>
        </p:spPr>
        <p:txBody>
          <a:bodyPr>
            <a:noAutofit/>
          </a:bodyPr>
          <a:lstStyle/>
          <a:p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, alarm) are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high</a:t>
            </a:r>
          </a:p>
          <a:p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Pins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datasheet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says</a:t>
            </a:r>
            <a:endParaRPr lang="nl-N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95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active low">
            <a:extLst>
              <a:ext uri="{FF2B5EF4-FFF2-40B4-BE49-F238E27FC236}">
                <a16:creationId xmlns:a16="http://schemas.microsoft.com/office/drawing/2014/main" id="{24D0986C-8FE4-43C1-95F8-E013061E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69" y="2123797"/>
            <a:ext cx="33909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133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Separate pin from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F051D-21BB-458C-BCC7-DDE753C1AFF2}"/>
              </a:ext>
            </a:extLst>
          </p:cNvPr>
          <p:cNvSpPr txBox="1"/>
          <p:nvPr/>
        </p:nvSpPr>
        <p:spPr>
          <a:xfrm>
            <a:off x="4162230" y="1366897"/>
            <a:ext cx="7743631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en_pin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porta, 12 );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auto enable = invert(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en_pin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enable.write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enable.write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( 0 );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682E7-9E34-4667-9E92-9D7EB77E478B}"/>
              </a:ext>
            </a:extLst>
          </p:cNvPr>
          <p:cNvSpPr txBox="1"/>
          <p:nvPr/>
        </p:nvSpPr>
        <p:spPr>
          <a:xfrm>
            <a:off x="4162230" y="3713229"/>
            <a:ext cx="7743631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enable = invert&lt;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porta, 12 &gt;&gt;;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enable::write( 1 );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enable::write( 0 );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8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4803"/>
            <a:ext cx="11342451" cy="1655762"/>
          </a:xfrm>
        </p:spPr>
        <p:txBody>
          <a:bodyPr>
            <a:noAutofit/>
          </a:bodyPr>
          <a:lstStyle/>
          <a:p>
            <a:r>
              <a:rPr lang="nl-NL" sz="4800" b="1" dirty="0">
                <a:latin typeface="Arial" panose="020B0604020202020204" pitchFamily="34" charset="0"/>
                <a:cs typeface="Arial" panose="020B0604020202020204" pitchFamily="34" charset="0"/>
              </a:rPr>
              <a:t>Wide span of </a:t>
            </a:r>
            <a:r>
              <a:rPr lang="nl-NL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seriousness</a:t>
            </a:r>
            <a:endParaRPr lang="nl-NL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078" y="3541827"/>
            <a:ext cx="1888504" cy="290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27" y="3215602"/>
            <a:ext cx="2525406" cy="18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02" y="4594091"/>
            <a:ext cx="2894710" cy="19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700" y="2474919"/>
            <a:ext cx="1791576" cy="234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64" y="3890322"/>
            <a:ext cx="2098127" cy="239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04" y="1431703"/>
            <a:ext cx="2128117" cy="158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892" y="962684"/>
            <a:ext cx="2994666" cy="186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42" y="2011536"/>
            <a:ext cx="2331615" cy="162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73" y="3180941"/>
            <a:ext cx="2117352" cy="25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Close-up view of deployed airbag.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97" y="1803900"/>
            <a:ext cx="2590229" cy="17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79" y="1345102"/>
            <a:ext cx="2777337" cy="1481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1"/>
          <p:cNvSpPr txBox="1">
            <a:spLocks/>
          </p:cNvSpPr>
          <p:nvPr/>
        </p:nvSpPr>
        <p:spPr>
          <a:xfrm>
            <a:off x="279909" y="3184783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err="1">
                <a:latin typeface="Arial" panose="020B0604020202020204" pitchFamily="34" charset="0"/>
                <a:cs typeface="Arial" panose="020B0604020202020204" pitchFamily="34" charset="0"/>
              </a:rPr>
              <a:t>fun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1"/>
          <p:cNvSpPr txBox="1">
            <a:spLocks/>
          </p:cNvSpPr>
          <p:nvPr/>
        </p:nvSpPr>
        <p:spPr>
          <a:xfrm>
            <a:off x="10504635" y="3926974"/>
            <a:ext cx="1712472" cy="5889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err="1">
                <a:latin typeface="Arial" panose="020B0604020202020204" pitchFamily="34" charset="0"/>
                <a:cs typeface="Arial" panose="020B0604020202020204" pitchFamily="34" charset="0"/>
              </a:rPr>
              <a:t>deadly</a:t>
            </a:r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b="1" dirty="0" err="1">
                <a:latin typeface="Arial" panose="020B0604020202020204" pitchFamily="34" charset="0"/>
                <a:cs typeface="Arial" panose="020B0604020202020204" pitchFamily="34" charset="0"/>
              </a:rPr>
              <a:t>serious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3" y="11029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Separate pin from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682E7-9E34-4667-9E92-9D7EB77E478B}"/>
              </a:ext>
            </a:extLst>
          </p:cNvPr>
          <p:cNvSpPr txBox="1"/>
          <p:nvPr/>
        </p:nvSpPr>
        <p:spPr>
          <a:xfrm>
            <a:off x="5642493" y="1636827"/>
            <a:ext cx="6199368" cy="32932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gf::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spi_bus_bb_sclk_miso_mosi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target::d12,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target::d13,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target::d9,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timing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gf::nrf24l01_spi_ce_csn&lt;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target::d11,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target::d8,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timing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&gt;;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7449A1D-7D4F-450A-BA4A-C04AD0255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93" y="5725592"/>
            <a:ext cx="11623804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pin name in a chip-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interface.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68AB5-EA52-40D9-B2C2-BEB22128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1333375"/>
            <a:ext cx="5041123" cy="41912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7A5A44-C2F4-4D35-BD85-264E1434A08F}"/>
              </a:ext>
            </a:extLst>
          </p:cNvPr>
          <p:cNvSpPr/>
          <p:nvPr/>
        </p:nvSpPr>
        <p:spPr>
          <a:xfrm>
            <a:off x="516367" y="2874149"/>
            <a:ext cx="634701" cy="233255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3B8D2D-0018-40DA-B46B-33945FB4999A}"/>
              </a:ext>
            </a:extLst>
          </p:cNvPr>
          <p:cNvSpPr/>
          <p:nvPr/>
        </p:nvSpPr>
        <p:spPr>
          <a:xfrm>
            <a:off x="8965441" y="1790740"/>
            <a:ext cx="1856752" cy="52215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9997A1-5658-4A5B-86C3-1CDB773F570A}"/>
              </a:ext>
            </a:extLst>
          </p:cNvPr>
          <p:cNvSpPr/>
          <p:nvPr/>
        </p:nvSpPr>
        <p:spPr>
          <a:xfrm>
            <a:off x="9193144" y="3219165"/>
            <a:ext cx="994348" cy="52215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4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3" y="11029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Separate pin from function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7449A1D-7D4F-450A-BA4A-C04AD0255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93" y="5533379"/>
            <a:ext cx="11623804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Internally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, invert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appropriate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419138" y="1324621"/>
            <a:ext cx="7818898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typename     _bus,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typename     timing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nrf24l01_spi_ce_csn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bus          = _bus;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chip_enable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direct&lt;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&gt;&gt;;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chip_select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invert&lt; direct&lt;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&gt;&gt;&gt;;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chip_select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3B8D2D-0018-40DA-B46B-33945FB4999A}"/>
              </a:ext>
            </a:extLst>
          </p:cNvPr>
          <p:cNvSpPr/>
          <p:nvPr/>
        </p:nvSpPr>
        <p:spPr>
          <a:xfrm>
            <a:off x="3350436" y="3741319"/>
            <a:ext cx="978151" cy="33817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9997A1-5658-4A5B-86C3-1CDB773F570A}"/>
              </a:ext>
            </a:extLst>
          </p:cNvPr>
          <p:cNvSpPr/>
          <p:nvPr/>
        </p:nvSpPr>
        <p:spPr>
          <a:xfrm>
            <a:off x="750699" y="4410635"/>
            <a:ext cx="2336746" cy="50560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64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3" y="11029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Separate pin from function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7449A1D-7D4F-450A-BA4A-C04AD0255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93" y="5533379"/>
            <a:ext cx="11623804" cy="2087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Internally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, invert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appropriate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419138" y="1324621"/>
            <a:ext cx="7818898" cy="403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typename     _bus,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typename     timing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nrf24l01_spi_ce_csn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bus          = _bus;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chip_enable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direct&lt;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&gt;&gt;;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using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chip_select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invert&lt; direct&lt;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&gt;&gt;&gt;;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. .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chip_select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3B8D2D-0018-40DA-B46B-33945FB4999A}"/>
              </a:ext>
            </a:extLst>
          </p:cNvPr>
          <p:cNvSpPr/>
          <p:nvPr/>
        </p:nvSpPr>
        <p:spPr>
          <a:xfrm>
            <a:off x="3350436" y="3741319"/>
            <a:ext cx="978151" cy="33817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9997A1-5658-4A5B-86C3-1CDB773F570A}"/>
              </a:ext>
            </a:extLst>
          </p:cNvPr>
          <p:cNvSpPr/>
          <p:nvPr/>
        </p:nvSpPr>
        <p:spPr>
          <a:xfrm>
            <a:off x="750699" y="4410635"/>
            <a:ext cx="2336746" cy="50560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59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7" y="2013194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18000" dirty="0"/>
              <a:t>SPI</a:t>
            </a:r>
          </a:p>
        </p:txBody>
      </p:sp>
    </p:spTree>
    <p:extLst>
      <p:ext uri="{BB962C8B-B14F-4D97-AF65-F5344CB8AC3E}">
        <p14:creationId xmlns:p14="http://schemas.microsoft.com/office/powerpoint/2010/main" val="291067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02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On-PCB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041" y="4245379"/>
            <a:ext cx="10162498" cy="2087304"/>
          </a:xfrm>
        </p:spPr>
        <p:txBody>
          <a:bodyPr>
            <a:noAutofit/>
          </a:bodyPr>
          <a:lstStyle/>
          <a:p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I2C : 2 shared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wires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, slow</a:t>
            </a:r>
          </a:p>
          <a:p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SPI : 3 shared + 1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dedicated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wire</a:t>
            </a: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endParaRPr lang="nl-NL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 (Dallas 1-wire, I2S, 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928EE-54F4-4CD4-86FE-CA4BEE1F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6" y="1479216"/>
            <a:ext cx="4695562" cy="2479599"/>
          </a:xfrm>
          <a:prstGeom prst="rect">
            <a:avLst/>
          </a:prstGeom>
        </p:spPr>
      </p:pic>
      <p:pic>
        <p:nvPicPr>
          <p:cNvPr id="5" name="Picture 4" descr="Afbeeldingsresultaat voor chip to chip communication microcontroller">
            <a:extLst>
              <a:ext uri="{FF2B5EF4-FFF2-40B4-BE49-F238E27FC236}">
                <a16:creationId xmlns:a16="http://schemas.microsoft.com/office/drawing/2014/main" id="{6B10106A-D195-4B37-9BE3-693E1F9A1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82315"/>
            <a:ext cx="4762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fbeeldingsresultaat voor SPI interface">
            <a:extLst>
              <a:ext uri="{FF2B5EF4-FFF2-40B4-BE49-F238E27FC236}">
                <a16:creationId xmlns:a16="http://schemas.microsoft.com/office/drawing/2014/main" id="{20B494E8-F617-41E0-9BBF-0A89D05B9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82" y="1437211"/>
            <a:ext cx="5934858" cy="504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1BB87D-07AA-401F-93F2-714A982F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740" y="11164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SPI data transfer</a:t>
            </a:r>
          </a:p>
        </p:txBody>
      </p:sp>
    </p:spTree>
    <p:extLst>
      <p:ext uri="{BB962C8B-B14F-4D97-AF65-F5344CB8AC3E}">
        <p14:creationId xmlns:p14="http://schemas.microsoft.com/office/powerpoint/2010/main" val="14031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3" y="11029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SPI : one byte out, one byte in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504863" y="1435860"/>
            <a:ext cx="8639137" cy="47705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template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bits = 8 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write_and_read_single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uint8_t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uint8_t &amp;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for( uint_fast8_t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bits; ++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 ( 0x01 &lt;&lt; ( bits - 1 ) ) ) != 0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wait_half_period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sclk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::write( 1 );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wait_half_period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1;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1;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|= ( miso::read() ? 0x01 : 0x00 );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sclk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::write( 0 );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720" y="674335"/>
            <a:ext cx="2359152" cy="185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8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43" y="64369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 SPI interface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384693" y="2496847"/>
            <a:ext cx="7858088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static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write_and_read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uint8_t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uint8_t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uint_fast16_t n			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uint8_t dummy = 0;	   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for( uint_fast16_t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n; ++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write_and_read_single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data_out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 ?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data_out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] : dummy, 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data_in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!=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 ?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data_in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]  : dummy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);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}      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6334163" y="527919"/>
            <a:ext cx="5353012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template&lt;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bits = 8 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write_and_read_single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uint8_t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uint8_t &amp;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59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3" y="16875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Something for everyone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518805" y="1237286"/>
            <a:ext cx="6198987" cy="547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template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unsigned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write_and_read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::array&lt; uint8_t, n &gt; &amp;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::array&lt; uint8_t, n &gt; &amp;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int_fast16_t amount =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write_and_read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uint8_t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uint8_t &amp;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data_in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);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template&lt; unsigned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void write(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::array&lt; uint8_t, n &gt; &amp;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int_fast16_t amount =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);  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void write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uint8_t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data_out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);  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template&lt; unsigned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void read(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::array&lt; uint8_t, n &gt; &amp;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int_fast16_t amount =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);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void read(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uint8_t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data_in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uint8_t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read_byte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7468019" y="329768"/>
            <a:ext cx="4248493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static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write_and_read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uint8_t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uint8_t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uint_fast16_t n			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49A1D-7D4F-450A-BA4A-C04AD0255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705" y="4067573"/>
            <a:ext cx="4669536" cy="2087304"/>
          </a:xfrm>
        </p:spPr>
        <p:txBody>
          <a:bodyPr>
            <a:noAutofit/>
          </a:bodyPr>
          <a:lstStyle/>
          <a:p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nline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0" indent="0">
              <a:buNone/>
            </a:pP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flyweight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r>
              <a:rPr lang="nl-NL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6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1603A3-C80A-437A-B3D4-4D91C17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43" y="64369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RAII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134533" y="2178110"/>
            <a:ext cx="6601323" cy="403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sclk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_miso,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timing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spi_bus_bb_sclk_miso_mosi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template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can_pin_out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transfer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unsigned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void write(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::array&lt; uint8_t, n &gt; &amp;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int_fast16_t amount = n );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  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BBB10-967D-4B0D-A2C8-87B5D5BA1D74}"/>
              </a:ext>
            </a:extLst>
          </p:cNvPr>
          <p:cNvSpPr txBox="1"/>
          <p:nvPr/>
        </p:nvSpPr>
        <p:spPr>
          <a:xfrm>
            <a:off x="4803531" y="859788"/>
            <a:ext cx="5851515" cy="403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using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bus_transfer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bus:: template transfer&lt;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chip_select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template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range_1_32 n 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void read(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c,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::array&lt; uint8_t, n &gt; &amp; d,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int_fast16_t amount = n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){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auto t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bus_transfer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t.write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static_cast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uint8_t&gt;( c )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t.read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d, amount 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	  	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431" y="251877"/>
            <a:ext cx="2011752" cy="15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2948</TotalTime>
  <Words>7581</Words>
  <Application>Microsoft Office PowerPoint</Application>
  <PresentationFormat>Widescreen</PresentationFormat>
  <Paragraphs>2024</Paragraphs>
  <Slides>135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Arial</vt:lpstr>
      <vt:lpstr>Calibri</vt:lpstr>
      <vt:lpstr>Calibri Light</vt:lpstr>
      <vt:lpstr>Courier New</vt:lpstr>
      <vt:lpstr>Linux Libertine</vt:lpstr>
      <vt:lpstr>Wingdings</vt:lpstr>
      <vt:lpstr>Office Theme</vt:lpstr>
      <vt:lpstr>PowerPoint Presentation</vt:lpstr>
      <vt:lpstr>PowerPoint Presentation</vt:lpstr>
      <vt:lpstr>Agenda</vt:lpstr>
      <vt:lpstr>PowerPoint Presentation</vt:lpstr>
      <vt:lpstr>PowerPoint Presentation</vt:lpstr>
      <vt:lpstr>HBO-ICT TI/embedded focus</vt:lpstr>
      <vt:lpstr>Personal compass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Embedded languages</vt:lpstr>
      <vt:lpstr>I use C++, but maybe not as you use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SPI commands</vt:lpstr>
      <vt:lpstr>Registers</vt:lpstr>
      <vt:lpstr>PowerPoint Presentation</vt:lpstr>
      <vt:lpstr>PowerPoint Presentation</vt:lpstr>
      <vt:lpstr>1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PowerPoint Presentation</vt:lpstr>
      <vt:lpstr>Don’t use naked int types</vt:lpstr>
      <vt:lpstr>Signed or unsigned?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Integers are easy! </vt:lpstr>
      <vt:lpstr>PowerPoint Presentation</vt:lpstr>
      <vt:lpstr>Library code needs to be made more specific before use</vt:lpstr>
      <vt:lpstr>Blink a LED (as fast as we can)</vt:lpstr>
      <vt:lpstr>atMega328 (Arduino Uno)</vt:lpstr>
      <vt:lpstr>Toggle</vt:lpstr>
      <vt:lpstr>PowerPoint Presentation</vt:lpstr>
      <vt:lpstr>Configuration mechanisms</vt:lpstr>
      <vt:lpstr>Use PORT/PIN macros</vt:lpstr>
      <vt:lpstr>Use a SET macro</vt:lpstr>
      <vt:lpstr>Use a set function</vt:lpstr>
      <vt:lpstr>Use an inline set function</vt:lpstr>
      <vt:lpstr>Use function parameter</vt:lpstr>
      <vt:lpstr>Use identifier parameter</vt:lpstr>
      <vt:lpstr>Use identifier parameter</vt:lpstr>
      <vt:lpstr>OO : object parameter</vt:lpstr>
      <vt:lpstr>OO : object parameter</vt:lpstr>
      <vt:lpstr>Template</vt:lpstr>
      <vt:lpstr>Configuration mechanisms</vt:lpstr>
      <vt:lpstr>PowerPoint Presentation</vt:lpstr>
      <vt:lpstr>Pass ‘things’ around as template parameters</vt:lpstr>
      <vt:lpstr>But I didn’t write that &amp;^$&amp;#^* toggle function!</vt:lpstr>
      <vt:lpstr>Conepts can rescue your template users</vt:lpstr>
      <vt:lpstr>PowerPoint Presentation</vt:lpstr>
      <vt:lpstr>PowerPoint Presentation</vt:lpstr>
      <vt:lpstr>GPIO</vt:lpstr>
      <vt:lpstr>GPIO</vt:lpstr>
      <vt:lpstr>GPIO</vt:lpstr>
      <vt:lpstr>GPIO</vt:lpstr>
      <vt:lpstr>GPIO</vt:lpstr>
      <vt:lpstr>GPIO pin: types / modes of use</vt:lpstr>
      <vt:lpstr>PowerPoint Presentation</vt:lpstr>
      <vt:lpstr>PowerPoint Presentation</vt:lpstr>
      <vt:lpstr>A GPIO pin</vt:lpstr>
      <vt:lpstr>Some GPIO adapters</vt:lpstr>
      <vt:lpstr>Adapter</vt:lpstr>
      <vt:lpstr>Decorator</vt:lpstr>
      <vt:lpstr>Two wrapper styles</vt:lpstr>
      <vt:lpstr>To inline or not to inline</vt:lpstr>
      <vt:lpstr>no_inline</vt:lpstr>
      <vt:lpstr>PowerPoint Presentation</vt:lpstr>
      <vt:lpstr>Active low</vt:lpstr>
      <vt:lpstr>My rules</vt:lpstr>
      <vt:lpstr>Separate pin from function</vt:lpstr>
      <vt:lpstr>Separate pin from function</vt:lpstr>
      <vt:lpstr>Separate pin from function</vt:lpstr>
      <vt:lpstr>Separate pin from function</vt:lpstr>
      <vt:lpstr>PowerPoint Presentation</vt:lpstr>
      <vt:lpstr>On-PCB communication</vt:lpstr>
      <vt:lpstr>SPI data transfer</vt:lpstr>
      <vt:lpstr>SPI : one byte out, one byte in</vt:lpstr>
      <vt:lpstr>An SPI interface</vt:lpstr>
      <vt:lpstr>Something for everyone</vt:lpstr>
      <vt:lpstr>RAII</vt:lpstr>
      <vt:lpstr>PowerPoint Presentation</vt:lpstr>
      <vt:lpstr>PowerPoint Presentation</vt:lpstr>
      <vt:lpstr>Buffering</vt:lpstr>
      <vt:lpstr>PowerPoint Presentation</vt:lpstr>
      <vt:lpstr>PowerPoint Presentation</vt:lpstr>
      <vt:lpstr>Test ‘framework’</vt:lpstr>
      <vt:lpstr>PowerPoint Presentation</vt:lpstr>
      <vt:lpstr>Tests</vt:lpstr>
      <vt:lpstr>(many) More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Face the opposition:  reasons to stick to C</vt:lpstr>
      <vt:lpstr>Stick to C : some good reasons</vt:lpstr>
      <vt:lpstr>Stick to C : some temporary reasons</vt:lpstr>
      <vt:lpstr>Stick to C : some debatable reasons</vt:lpstr>
      <vt:lpstr>Yes, C++ is large</vt:lpstr>
      <vt:lpstr>Development styles</vt:lpstr>
      <vt:lpstr>Why use C : some bad reasons</vt:lpstr>
      <vt:lpstr>C  C++ Strategies</vt:lpstr>
      <vt:lpstr>Cold Turkey :  start a new project in C++  (Dutch: “dood of de gladiolen”)</vt:lpstr>
      <vt:lpstr>C++ features to avoid</vt:lpstr>
      <vt:lpstr>Salami technique :  small steps first   (world domination has to wait)</vt:lpstr>
      <vt:lpstr>Low-impact C++ features</vt:lpstr>
      <vt:lpstr>Medium-impact C++ features</vt:lpstr>
      <vt:lpstr>OO C++ features</vt:lpstr>
      <vt:lpstr>Modern C++ features</vt:lpstr>
      <vt:lpstr>OO: a class is just a struct</vt:lpstr>
      <vt:lpstr>OO: virtuals are just function pointers</vt:lpstr>
      <vt:lpstr>PowerPoint Presentation</vt:lpstr>
      <vt:lpstr>PowerPoint Presentation</vt:lpstr>
      <vt:lpstr>Resources for micro-controller development:</vt:lpstr>
      <vt:lpstr>What I use / provide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C++ Berlin 2017 - closing keynote</dc:title>
  <dc:creator>Wouter van Ooijen</dc:creator>
  <cp:lastModifiedBy>Wouter van Ooijen</cp:lastModifiedBy>
  <cp:revision>369</cp:revision>
  <cp:lastPrinted>2019-03-14T12:41:48Z</cp:lastPrinted>
  <dcterms:created xsi:type="dcterms:W3CDTF">2017-11-02T11:03:21Z</dcterms:created>
  <dcterms:modified xsi:type="dcterms:W3CDTF">2019-04-11T11:53:02Z</dcterms:modified>
</cp:coreProperties>
</file>